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3"/>
  </p:notesMasterIdLst>
  <p:sldIdLst>
    <p:sldId id="329" r:id="rId2"/>
    <p:sldId id="256" r:id="rId3"/>
    <p:sldId id="259" r:id="rId4"/>
    <p:sldId id="257" r:id="rId5"/>
    <p:sldId id="258" r:id="rId6"/>
    <p:sldId id="272" r:id="rId7"/>
    <p:sldId id="260" r:id="rId8"/>
    <p:sldId id="275" r:id="rId9"/>
    <p:sldId id="263"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330" r:id="rId23"/>
    <p:sldId id="288" r:id="rId24"/>
    <p:sldId id="289" r:id="rId25"/>
    <p:sldId id="290" r:id="rId26"/>
    <p:sldId id="291" r:id="rId27"/>
    <p:sldId id="292" r:id="rId28"/>
    <p:sldId id="293" r:id="rId29"/>
    <p:sldId id="295" r:id="rId30"/>
    <p:sldId id="296" r:id="rId31"/>
    <p:sldId id="297" r:id="rId32"/>
    <p:sldId id="298" r:id="rId33"/>
    <p:sldId id="299" r:id="rId34"/>
    <p:sldId id="274" r:id="rId35"/>
    <p:sldId id="302" r:id="rId36"/>
    <p:sldId id="303" r:id="rId37"/>
    <p:sldId id="304" r:id="rId38"/>
    <p:sldId id="305" r:id="rId39"/>
    <p:sldId id="306" r:id="rId40"/>
    <p:sldId id="308" r:id="rId41"/>
    <p:sldId id="307" r:id="rId42"/>
    <p:sldId id="309" r:id="rId43"/>
    <p:sldId id="310" r:id="rId44"/>
    <p:sldId id="311" r:id="rId45"/>
    <p:sldId id="313" r:id="rId46"/>
    <p:sldId id="312" r:id="rId47"/>
    <p:sldId id="315" r:id="rId48"/>
    <p:sldId id="316" r:id="rId49"/>
    <p:sldId id="317" r:id="rId50"/>
    <p:sldId id="318" r:id="rId51"/>
    <p:sldId id="319" r:id="rId52"/>
    <p:sldId id="320" r:id="rId53"/>
    <p:sldId id="321" r:id="rId54"/>
    <p:sldId id="322" r:id="rId55"/>
    <p:sldId id="323" r:id="rId56"/>
    <p:sldId id="324" r:id="rId57"/>
    <p:sldId id="325" r:id="rId58"/>
    <p:sldId id="326" r:id="rId59"/>
    <p:sldId id="327" r:id="rId60"/>
    <p:sldId id="328" r:id="rId61"/>
    <p:sldId id="273" r:id="rId62"/>
  </p:sldIdLst>
  <p:sldSz cx="18288000" cy="10287000"/>
  <p:notesSz cx="6858000" cy="9144000"/>
  <p:embeddedFontLst>
    <p:embeddedFont>
      <p:font typeface="B Titr" panose="00000700000000000000" pitchFamily="2" charset="-78"/>
      <p:bold r:id="rId64"/>
    </p:embeddedFont>
    <p:embeddedFont>
      <p:font typeface="B Zar" panose="00000400000000000000" pitchFamily="2" charset="-78"/>
      <p:regular r:id="rId65"/>
      <p:bold r:id="rId66"/>
    </p:embeddedFont>
    <p:embeddedFont>
      <p:font typeface="Calibri" panose="020F0502020204030204" pitchFamily="34" charset="0"/>
      <p:regular r:id="rId67"/>
      <p:bold r:id="rId68"/>
      <p:italic r:id="rId69"/>
      <p:boldItalic r:id="rId70"/>
    </p:embeddedFont>
    <p:embeddedFont>
      <p:font typeface="DM Sans" panose="020B0604020202020204" charset="0"/>
      <p:regular r:id="rId71"/>
    </p:embeddedFont>
    <p:embeddedFont>
      <p:font typeface="DM Sans Bold" panose="020B0604020202020204" charset="0"/>
      <p:regular r:id="rId72"/>
    </p:embeddedFont>
    <p:embeddedFont>
      <p:font typeface="Kollektif Bold" panose="020B0604020202020204" charset="0"/>
      <p:regular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font" Target="fonts/font5.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7909F5-AFFB-4047-84B8-B35C0CAF1895}" type="doc">
      <dgm:prSet loTypeId="urn:microsoft.com/office/officeart/2005/8/layout/StepDownProcess" loCatId="process" qsTypeId="urn:microsoft.com/office/officeart/2005/8/quickstyle/simple5" qsCatId="simple" csTypeId="urn:microsoft.com/office/officeart/2005/8/colors/colorful5" csCatId="colorful" phldr="1"/>
      <dgm:spPr/>
      <dgm:t>
        <a:bodyPr/>
        <a:lstStyle/>
        <a:p>
          <a:endParaRPr lang="en-US"/>
        </a:p>
      </dgm:t>
    </dgm:pt>
    <dgm:pt modelId="{FCE2E8C1-9B34-49DB-AAB9-9B7F0150B8E0}">
      <dgm:prSet phldrT="[Text]"/>
      <dgm:spPr/>
      <dgm:t>
        <a:bodyPr/>
        <a:lstStyle/>
        <a:p>
          <a:r>
            <a:rPr lang="fa-IR" dirty="0">
              <a:cs typeface="B Zar" panose="00000400000000000000" pitchFamily="2" charset="-78"/>
            </a:rPr>
            <a:t>آغاز</a:t>
          </a:r>
          <a:endParaRPr lang="en-US" dirty="0">
            <a:cs typeface="B Zar" panose="00000400000000000000" pitchFamily="2" charset="-78"/>
          </a:endParaRPr>
        </a:p>
      </dgm:t>
    </dgm:pt>
    <dgm:pt modelId="{FD7885D5-77EF-4BBC-9979-E4B404D6AA16}" type="parTrans" cxnId="{DB2EFF80-9D05-4870-874F-FB5C719BD961}">
      <dgm:prSet/>
      <dgm:spPr/>
      <dgm:t>
        <a:bodyPr/>
        <a:lstStyle/>
        <a:p>
          <a:endParaRPr lang="en-US"/>
        </a:p>
      </dgm:t>
    </dgm:pt>
    <dgm:pt modelId="{655141F5-BA58-486F-B423-879DE178B855}" type="sibTrans" cxnId="{DB2EFF80-9D05-4870-874F-FB5C719BD961}">
      <dgm:prSet/>
      <dgm:spPr/>
      <dgm:t>
        <a:bodyPr/>
        <a:lstStyle/>
        <a:p>
          <a:endParaRPr lang="en-US"/>
        </a:p>
      </dgm:t>
    </dgm:pt>
    <dgm:pt modelId="{0B199A6E-371E-4A80-B495-DE4F280E4F4F}">
      <dgm:prSet phldrT="[Text]"/>
      <dgm:spPr/>
      <dgm:t>
        <a:bodyPr/>
        <a:lstStyle/>
        <a:p>
          <a:r>
            <a:rPr lang="fa-IR" dirty="0">
              <a:cs typeface="B Zar" panose="00000400000000000000" pitchFamily="2" charset="-78"/>
            </a:rPr>
            <a:t>برنامه ریزی</a:t>
          </a:r>
          <a:endParaRPr lang="en-US" dirty="0">
            <a:cs typeface="B Zar" panose="00000400000000000000" pitchFamily="2" charset="-78"/>
          </a:endParaRPr>
        </a:p>
      </dgm:t>
    </dgm:pt>
    <dgm:pt modelId="{2FAF04BA-2CEC-4DFA-AE64-B1FA04484CC4}" type="parTrans" cxnId="{E026C9BE-9BAE-4465-91E1-DA437C9EBEC3}">
      <dgm:prSet/>
      <dgm:spPr/>
      <dgm:t>
        <a:bodyPr/>
        <a:lstStyle/>
        <a:p>
          <a:endParaRPr lang="en-US"/>
        </a:p>
      </dgm:t>
    </dgm:pt>
    <dgm:pt modelId="{438CA626-61E3-495A-8CC9-E1046F2AC546}" type="sibTrans" cxnId="{E026C9BE-9BAE-4465-91E1-DA437C9EBEC3}">
      <dgm:prSet/>
      <dgm:spPr/>
      <dgm:t>
        <a:bodyPr/>
        <a:lstStyle/>
        <a:p>
          <a:endParaRPr lang="en-US"/>
        </a:p>
      </dgm:t>
    </dgm:pt>
    <dgm:pt modelId="{AE7C3992-85AF-41C8-8059-44B85AB86558}">
      <dgm:prSet phldrT="[Text]"/>
      <dgm:spPr/>
      <dgm:t>
        <a:bodyPr/>
        <a:lstStyle/>
        <a:p>
          <a:r>
            <a:rPr lang="fa-IR" dirty="0">
              <a:cs typeface="B Zar" panose="00000400000000000000" pitchFamily="2" charset="-78"/>
            </a:rPr>
            <a:t>اجرا</a:t>
          </a:r>
          <a:endParaRPr lang="en-US" dirty="0">
            <a:cs typeface="B Zar" panose="00000400000000000000" pitchFamily="2" charset="-78"/>
          </a:endParaRPr>
        </a:p>
      </dgm:t>
    </dgm:pt>
    <dgm:pt modelId="{C35DB9CF-BA36-4354-BB89-700F4B388F24}" type="parTrans" cxnId="{F2B040DD-0C4B-43E5-AB1F-2FA00637CA4D}">
      <dgm:prSet/>
      <dgm:spPr/>
      <dgm:t>
        <a:bodyPr/>
        <a:lstStyle/>
        <a:p>
          <a:endParaRPr lang="en-US"/>
        </a:p>
      </dgm:t>
    </dgm:pt>
    <dgm:pt modelId="{1990E865-EBE9-4F78-B359-6E7272DB47D8}" type="sibTrans" cxnId="{F2B040DD-0C4B-43E5-AB1F-2FA00637CA4D}">
      <dgm:prSet/>
      <dgm:spPr/>
      <dgm:t>
        <a:bodyPr/>
        <a:lstStyle/>
        <a:p>
          <a:endParaRPr lang="en-US"/>
        </a:p>
      </dgm:t>
    </dgm:pt>
    <dgm:pt modelId="{408CE5D5-0F74-452A-9C18-4F15F9EFF6D5}">
      <dgm:prSet/>
      <dgm:spPr/>
      <dgm:t>
        <a:bodyPr/>
        <a:lstStyle/>
        <a:p>
          <a:r>
            <a:rPr lang="fa-IR" dirty="0">
              <a:solidFill>
                <a:schemeClr val="tx1"/>
              </a:solidFill>
              <a:cs typeface="B Zar" panose="00000400000000000000" pitchFamily="2" charset="-78"/>
            </a:rPr>
            <a:t>نظارت و کنترل</a:t>
          </a:r>
          <a:endParaRPr lang="en-US" dirty="0">
            <a:solidFill>
              <a:schemeClr val="tx1"/>
            </a:solidFill>
            <a:cs typeface="B Zar" panose="00000400000000000000" pitchFamily="2" charset="-78"/>
          </a:endParaRPr>
        </a:p>
      </dgm:t>
    </dgm:pt>
    <dgm:pt modelId="{7820F5C0-5619-408C-B625-46D24B482CB3}" type="parTrans" cxnId="{8A360F35-7DD9-4C37-B3AA-C4B2B5F58A6B}">
      <dgm:prSet/>
      <dgm:spPr/>
      <dgm:t>
        <a:bodyPr/>
        <a:lstStyle/>
        <a:p>
          <a:endParaRPr lang="en-US"/>
        </a:p>
      </dgm:t>
    </dgm:pt>
    <dgm:pt modelId="{24E8F8F7-E541-430F-B115-E87E87EFD644}" type="sibTrans" cxnId="{8A360F35-7DD9-4C37-B3AA-C4B2B5F58A6B}">
      <dgm:prSet/>
      <dgm:spPr/>
      <dgm:t>
        <a:bodyPr/>
        <a:lstStyle/>
        <a:p>
          <a:endParaRPr lang="en-US"/>
        </a:p>
      </dgm:t>
    </dgm:pt>
    <dgm:pt modelId="{F7508907-51B7-499A-A911-F44CBEB63E8A}">
      <dgm:prSet/>
      <dgm:spPr/>
      <dgm:t>
        <a:bodyPr/>
        <a:lstStyle/>
        <a:p>
          <a:r>
            <a:rPr lang="fa-IR" dirty="0">
              <a:cs typeface="B Zar" panose="00000400000000000000" pitchFamily="2" charset="-78"/>
            </a:rPr>
            <a:t>خاتمه</a:t>
          </a:r>
          <a:endParaRPr lang="en-US" dirty="0">
            <a:cs typeface="B Zar" panose="00000400000000000000" pitchFamily="2" charset="-78"/>
          </a:endParaRPr>
        </a:p>
      </dgm:t>
    </dgm:pt>
    <dgm:pt modelId="{24BD0C13-F92D-4F26-AF47-3BBB96A63E3D}" type="parTrans" cxnId="{34D516D3-C280-4BE7-B668-41D010216D4A}">
      <dgm:prSet/>
      <dgm:spPr/>
      <dgm:t>
        <a:bodyPr/>
        <a:lstStyle/>
        <a:p>
          <a:endParaRPr lang="en-US"/>
        </a:p>
      </dgm:t>
    </dgm:pt>
    <dgm:pt modelId="{97409627-83CD-40EC-8B8D-1680070ABB32}" type="sibTrans" cxnId="{34D516D3-C280-4BE7-B668-41D010216D4A}">
      <dgm:prSet/>
      <dgm:spPr/>
      <dgm:t>
        <a:bodyPr/>
        <a:lstStyle/>
        <a:p>
          <a:endParaRPr lang="en-US"/>
        </a:p>
      </dgm:t>
    </dgm:pt>
    <dgm:pt modelId="{3B4DAD36-33AF-4722-B388-2E65305D9D79}" type="pres">
      <dgm:prSet presAssocID="{547909F5-AFFB-4047-84B8-B35C0CAF1895}" presName="rootnode" presStyleCnt="0">
        <dgm:presLayoutVars>
          <dgm:chMax/>
          <dgm:chPref/>
          <dgm:dir/>
          <dgm:animLvl val="lvl"/>
        </dgm:presLayoutVars>
      </dgm:prSet>
      <dgm:spPr/>
    </dgm:pt>
    <dgm:pt modelId="{421F8022-8955-4FB4-8778-48E22E076A01}" type="pres">
      <dgm:prSet presAssocID="{FCE2E8C1-9B34-49DB-AAB9-9B7F0150B8E0}" presName="composite" presStyleCnt="0"/>
      <dgm:spPr/>
    </dgm:pt>
    <dgm:pt modelId="{F62EE7E2-7362-4CE0-844C-76587A23E0E0}" type="pres">
      <dgm:prSet presAssocID="{FCE2E8C1-9B34-49DB-AAB9-9B7F0150B8E0}" presName="bentUpArrow1" presStyleLbl="alignImgPlace1" presStyleIdx="0" presStyleCnt="4"/>
      <dgm:spPr/>
    </dgm:pt>
    <dgm:pt modelId="{E3530881-0CDE-4DE8-BDDB-15D47A990379}" type="pres">
      <dgm:prSet presAssocID="{FCE2E8C1-9B34-49DB-AAB9-9B7F0150B8E0}" presName="ParentText" presStyleLbl="node1" presStyleIdx="0" presStyleCnt="5">
        <dgm:presLayoutVars>
          <dgm:chMax val="1"/>
          <dgm:chPref val="1"/>
          <dgm:bulletEnabled val="1"/>
        </dgm:presLayoutVars>
      </dgm:prSet>
      <dgm:spPr/>
    </dgm:pt>
    <dgm:pt modelId="{855A06F1-0C81-46B3-8401-DBEF8AF471E2}" type="pres">
      <dgm:prSet presAssocID="{FCE2E8C1-9B34-49DB-AAB9-9B7F0150B8E0}" presName="ChildText" presStyleLbl="revTx" presStyleIdx="0" presStyleCnt="4">
        <dgm:presLayoutVars>
          <dgm:chMax val="0"/>
          <dgm:chPref val="0"/>
          <dgm:bulletEnabled val="1"/>
        </dgm:presLayoutVars>
      </dgm:prSet>
      <dgm:spPr/>
    </dgm:pt>
    <dgm:pt modelId="{EB977E88-A094-4E0A-94A4-30582C2EDCFB}" type="pres">
      <dgm:prSet presAssocID="{655141F5-BA58-486F-B423-879DE178B855}" presName="sibTrans" presStyleCnt="0"/>
      <dgm:spPr/>
    </dgm:pt>
    <dgm:pt modelId="{A3D4B28E-3BC0-451A-90F8-0F5274A11595}" type="pres">
      <dgm:prSet presAssocID="{0B199A6E-371E-4A80-B495-DE4F280E4F4F}" presName="composite" presStyleCnt="0"/>
      <dgm:spPr/>
    </dgm:pt>
    <dgm:pt modelId="{6A7DAE04-90D8-4108-85A6-06C6B31ACB5F}" type="pres">
      <dgm:prSet presAssocID="{0B199A6E-371E-4A80-B495-DE4F280E4F4F}" presName="bentUpArrow1" presStyleLbl="alignImgPlace1" presStyleIdx="1" presStyleCnt="4"/>
      <dgm:spPr/>
    </dgm:pt>
    <dgm:pt modelId="{3C00BE03-6E77-409D-9863-7DB182E5B8C0}" type="pres">
      <dgm:prSet presAssocID="{0B199A6E-371E-4A80-B495-DE4F280E4F4F}" presName="ParentText" presStyleLbl="node1" presStyleIdx="1" presStyleCnt="5">
        <dgm:presLayoutVars>
          <dgm:chMax val="1"/>
          <dgm:chPref val="1"/>
          <dgm:bulletEnabled val="1"/>
        </dgm:presLayoutVars>
      </dgm:prSet>
      <dgm:spPr/>
    </dgm:pt>
    <dgm:pt modelId="{3E062486-C321-42B1-8909-FFA86E136E91}" type="pres">
      <dgm:prSet presAssocID="{0B199A6E-371E-4A80-B495-DE4F280E4F4F}" presName="ChildText" presStyleLbl="revTx" presStyleIdx="1" presStyleCnt="4">
        <dgm:presLayoutVars>
          <dgm:chMax val="0"/>
          <dgm:chPref val="0"/>
          <dgm:bulletEnabled val="1"/>
        </dgm:presLayoutVars>
      </dgm:prSet>
      <dgm:spPr/>
    </dgm:pt>
    <dgm:pt modelId="{162C7CDA-C462-47AA-A40E-9BB16D750BF0}" type="pres">
      <dgm:prSet presAssocID="{438CA626-61E3-495A-8CC9-E1046F2AC546}" presName="sibTrans" presStyleCnt="0"/>
      <dgm:spPr/>
    </dgm:pt>
    <dgm:pt modelId="{3EDB5288-69FC-4DB8-A6AC-B61B16BA71BF}" type="pres">
      <dgm:prSet presAssocID="{AE7C3992-85AF-41C8-8059-44B85AB86558}" presName="composite" presStyleCnt="0"/>
      <dgm:spPr/>
    </dgm:pt>
    <dgm:pt modelId="{B03A34A7-BC3B-4572-82AA-770525722D70}" type="pres">
      <dgm:prSet presAssocID="{AE7C3992-85AF-41C8-8059-44B85AB86558}" presName="bentUpArrow1" presStyleLbl="alignImgPlace1" presStyleIdx="2" presStyleCnt="4"/>
      <dgm:spPr/>
    </dgm:pt>
    <dgm:pt modelId="{04E6C9A1-BB4B-4CE6-A348-023AC3081BC0}" type="pres">
      <dgm:prSet presAssocID="{AE7C3992-85AF-41C8-8059-44B85AB86558}" presName="ParentText" presStyleLbl="node1" presStyleIdx="2" presStyleCnt="5">
        <dgm:presLayoutVars>
          <dgm:chMax val="1"/>
          <dgm:chPref val="1"/>
          <dgm:bulletEnabled val="1"/>
        </dgm:presLayoutVars>
      </dgm:prSet>
      <dgm:spPr/>
    </dgm:pt>
    <dgm:pt modelId="{B9CCB6E9-1593-48CD-8E0B-C21726CB95CF}" type="pres">
      <dgm:prSet presAssocID="{AE7C3992-85AF-41C8-8059-44B85AB86558}" presName="ChildText" presStyleLbl="revTx" presStyleIdx="2" presStyleCnt="4">
        <dgm:presLayoutVars>
          <dgm:chMax val="0"/>
          <dgm:chPref val="0"/>
          <dgm:bulletEnabled val="1"/>
        </dgm:presLayoutVars>
      </dgm:prSet>
      <dgm:spPr/>
    </dgm:pt>
    <dgm:pt modelId="{BB8A214E-A623-4B14-9D51-9365EE0FCDA6}" type="pres">
      <dgm:prSet presAssocID="{1990E865-EBE9-4F78-B359-6E7272DB47D8}" presName="sibTrans" presStyleCnt="0"/>
      <dgm:spPr/>
    </dgm:pt>
    <dgm:pt modelId="{4CE743F1-E053-4D34-B488-6DC8319B8EC1}" type="pres">
      <dgm:prSet presAssocID="{408CE5D5-0F74-452A-9C18-4F15F9EFF6D5}" presName="composite" presStyleCnt="0"/>
      <dgm:spPr/>
    </dgm:pt>
    <dgm:pt modelId="{C58C88B3-CDF6-441D-B520-4DE8B5E137F9}" type="pres">
      <dgm:prSet presAssocID="{408CE5D5-0F74-452A-9C18-4F15F9EFF6D5}" presName="bentUpArrow1" presStyleLbl="alignImgPlace1" presStyleIdx="3" presStyleCnt="4"/>
      <dgm:spPr/>
    </dgm:pt>
    <dgm:pt modelId="{4DF7DDAA-69AA-4874-9FA1-D1114CE99F52}" type="pres">
      <dgm:prSet presAssocID="{408CE5D5-0F74-452A-9C18-4F15F9EFF6D5}" presName="ParentText" presStyleLbl="node1" presStyleIdx="3" presStyleCnt="5">
        <dgm:presLayoutVars>
          <dgm:chMax val="1"/>
          <dgm:chPref val="1"/>
          <dgm:bulletEnabled val="1"/>
        </dgm:presLayoutVars>
      </dgm:prSet>
      <dgm:spPr/>
    </dgm:pt>
    <dgm:pt modelId="{7D390146-1C22-4DE2-9F38-0260CA76DAFA}" type="pres">
      <dgm:prSet presAssocID="{408CE5D5-0F74-452A-9C18-4F15F9EFF6D5}" presName="ChildText" presStyleLbl="revTx" presStyleIdx="3" presStyleCnt="4">
        <dgm:presLayoutVars>
          <dgm:chMax val="0"/>
          <dgm:chPref val="0"/>
          <dgm:bulletEnabled val="1"/>
        </dgm:presLayoutVars>
      </dgm:prSet>
      <dgm:spPr/>
    </dgm:pt>
    <dgm:pt modelId="{B6F8A5F0-2C4C-4041-AD78-F66EFAFE867D}" type="pres">
      <dgm:prSet presAssocID="{24E8F8F7-E541-430F-B115-E87E87EFD644}" presName="sibTrans" presStyleCnt="0"/>
      <dgm:spPr/>
    </dgm:pt>
    <dgm:pt modelId="{FB9C3D50-2D82-40AA-8785-77BAEC48962A}" type="pres">
      <dgm:prSet presAssocID="{F7508907-51B7-499A-A911-F44CBEB63E8A}" presName="composite" presStyleCnt="0"/>
      <dgm:spPr/>
    </dgm:pt>
    <dgm:pt modelId="{4120850F-0197-4B82-AEA5-447DCEB473EF}" type="pres">
      <dgm:prSet presAssocID="{F7508907-51B7-499A-A911-F44CBEB63E8A}" presName="ParentText" presStyleLbl="node1" presStyleIdx="4" presStyleCnt="5">
        <dgm:presLayoutVars>
          <dgm:chMax val="1"/>
          <dgm:chPref val="1"/>
          <dgm:bulletEnabled val="1"/>
        </dgm:presLayoutVars>
      </dgm:prSet>
      <dgm:spPr/>
    </dgm:pt>
  </dgm:ptLst>
  <dgm:cxnLst>
    <dgm:cxn modelId="{8A360F35-7DD9-4C37-B3AA-C4B2B5F58A6B}" srcId="{547909F5-AFFB-4047-84B8-B35C0CAF1895}" destId="{408CE5D5-0F74-452A-9C18-4F15F9EFF6D5}" srcOrd="3" destOrd="0" parTransId="{7820F5C0-5619-408C-B625-46D24B482CB3}" sibTransId="{24E8F8F7-E541-430F-B115-E87E87EFD644}"/>
    <dgm:cxn modelId="{463BA140-7613-4C12-8169-A013B57930F3}" type="presOf" srcId="{FCE2E8C1-9B34-49DB-AAB9-9B7F0150B8E0}" destId="{E3530881-0CDE-4DE8-BDDB-15D47A990379}" srcOrd="0" destOrd="0" presId="urn:microsoft.com/office/officeart/2005/8/layout/StepDownProcess"/>
    <dgm:cxn modelId="{FAA7EC64-0631-4B42-BDDD-51D444B9E505}" type="presOf" srcId="{F7508907-51B7-499A-A911-F44CBEB63E8A}" destId="{4120850F-0197-4B82-AEA5-447DCEB473EF}" srcOrd="0" destOrd="0" presId="urn:microsoft.com/office/officeart/2005/8/layout/StepDownProcess"/>
    <dgm:cxn modelId="{D904414E-713F-4CB5-86D2-EB73B8068D52}" type="presOf" srcId="{547909F5-AFFB-4047-84B8-B35C0CAF1895}" destId="{3B4DAD36-33AF-4722-B388-2E65305D9D79}" srcOrd="0" destOrd="0" presId="urn:microsoft.com/office/officeart/2005/8/layout/StepDownProcess"/>
    <dgm:cxn modelId="{DB2EFF80-9D05-4870-874F-FB5C719BD961}" srcId="{547909F5-AFFB-4047-84B8-B35C0CAF1895}" destId="{FCE2E8C1-9B34-49DB-AAB9-9B7F0150B8E0}" srcOrd="0" destOrd="0" parTransId="{FD7885D5-77EF-4BBC-9979-E4B404D6AA16}" sibTransId="{655141F5-BA58-486F-B423-879DE178B855}"/>
    <dgm:cxn modelId="{DC81F5AE-87DE-404A-90DF-2C3B620662E4}" type="presOf" srcId="{408CE5D5-0F74-452A-9C18-4F15F9EFF6D5}" destId="{4DF7DDAA-69AA-4874-9FA1-D1114CE99F52}" srcOrd="0" destOrd="0" presId="urn:microsoft.com/office/officeart/2005/8/layout/StepDownProcess"/>
    <dgm:cxn modelId="{E026C9BE-9BAE-4465-91E1-DA437C9EBEC3}" srcId="{547909F5-AFFB-4047-84B8-B35C0CAF1895}" destId="{0B199A6E-371E-4A80-B495-DE4F280E4F4F}" srcOrd="1" destOrd="0" parTransId="{2FAF04BA-2CEC-4DFA-AE64-B1FA04484CC4}" sibTransId="{438CA626-61E3-495A-8CC9-E1046F2AC546}"/>
    <dgm:cxn modelId="{34D516D3-C280-4BE7-B668-41D010216D4A}" srcId="{547909F5-AFFB-4047-84B8-B35C0CAF1895}" destId="{F7508907-51B7-499A-A911-F44CBEB63E8A}" srcOrd="4" destOrd="0" parTransId="{24BD0C13-F92D-4F26-AF47-3BBB96A63E3D}" sibTransId="{97409627-83CD-40EC-8B8D-1680070ABB32}"/>
    <dgm:cxn modelId="{61686AD8-720E-4AD3-8D48-AD778B1548E9}" type="presOf" srcId="{0B199A6E-371E-4A80-B495-DE4F280E4F4F}" destId="{3C00BE03-6E77-409D-9863-7DB182E5B8C0}" srcOrd="0" destOrd="0" presId="urn:microsoft.com/office/officeart/2005/8/layout/StepDownProcess"/>
    <dgm:cxn modelId="{160B0DDD-2B4E-4ED3-8796-E55D2E21C725}" type="presOf" srcId="{AE7C3992-85AF-41C8-8059-44B85AB86558}" destId="{04E6C9A1-BB4B-4CE6-A348-023AC3081BC0}" srcOrd="0" destOrd="0" presId="urn:microsoft.com/office/officeart/2005/8/layout/StepDownProcess"/>
    <dgm:cxn modelId="{F2B040DD-0C4B-43E5-AB1F-2FA00637CA4D}" srcId="{547909F5-AFFB-4047-84B8-B35C0CAF1895}" destId="{AE7C3992-85AF-41C8-8059-44B85AB86558}" srcOrd="2" destOrd="0" parTransId="{C35DB9CF-BA36-4354-BB89-700F4B388F24}" sibTransId="{1990E865-EBE9-4F78-B359-6E7272DB47D8}"/>
    <dgm:cxn modelId="{FC2133F4-FB58-43CF-8072-52AB2A4D0FAC}" type="presParOf" srcId="{3B4DAD36-33AF-4722-B388-2E65305D9D79}" destId="{421F8022-8955-4FB4-8778-48E22E076A01}" srcOrd="0" destOrd="0" presId="urn:microsoft.com/office/officeart/2005/8/layout/StepDownProcess"/>
    <dgm:cxn modelId="{4A90EEFD-0D96-4ED2-B538-A7CD90D3393F}" type="presParOf" srcId="{421F8022-8955-4FB4-8778-48E22E076A01}" destId="{F62EE7E2-7362-4CE0-844C-76587A23E0E0}" srcOrd="0" destOrd="0" presId="urn:microsoft.com/office/officeart/2005/8/layout/StepDownProcess"/>
    <dgm:cxn modelId="{71CDC8E0-9D50-4BB4-AA36-90868AEAA2CF}" type="presParOf" srcId="{421F8022-8955-4FB4-8778-48E22E076A01}" destId="{E3530881-0CDE-4DE8-BDDB-15D47A990379}" srcOrd="1" destOrd="0" presId="urn:microsoft.com/office/officeart/2005/8/layout/StepDownProcess"/>
    <dgm:cxn modelId="{C98A51F3-E63B-4350-93C7-C7B442E09381}" type="presParOf" srcId="{421F8022-8955-4FB4-8778-48E22E076A01}" destId="{855A06F1-0C81-46B3-8401-DBEF8AF471E2}" srcOrd="2" destOrd="0" presId="urn:microsoft.com/office/officeart/2005/8/layout/StepDownProcess"/>
    <dgm:cxn modelId="{B1B59DF2-0FE5-47A4-B272-68C2A30B8B7A}" type="presParOf" srcId="{3B4DAD36-33AF-4722-B388-2E65305D9D79}" destId="{EB977E88-A094-4E0A-94A4-30582C2EDCFB}" srcOrd="1" destOrd="0" presId="urn:microsoft.com/office/officeart/2005/8/layout/StepDownProcess"/>
    <dgm:cxn modelId="{4ABB993D-2C8E-49E1-8D68-6DD2254AC421}" type="presParOf" srcId="{3B4DAD36-33AF-4722-B388-2E65305D9D79}" destId="{A3D4B28E-3BC0-451A-90F8-0F5274A11595}" srcOrd="2" destOrd="0" presId="urn:microsoft.com/office/officeart/2005/8/layout/StepDownProcess"/>
    <dgm:cxn modelId="{CD5547A9-9931-478A-89C0-7A697B21EC02}" type="presParOf" srcId="{A3D4B28E-3BC0-451A-90F8-0F5274A11595}" destId="{6A7DAE04-90D8-4108-85A6-06C6B31ACB5F}" srcOrd="0" destOrd="0" presId="urn:microsoft.com/office/officeart/2005/8/layout/StepDownProcess"/>
    <dgm:cxn modelId="{6FFBFFF4-68B0-4FB2-A51F-A565C74A5E24}" type="presParOf" srcId="{A3D4B28E-3BC0-451A-90F8-0F5274A11595}" destId="{3C00BE03-6E77-409D-9863-7DB182E5B8C0}" srcOrd="1" destOrd="0" presId="urn:microsoft.com/office/officeart/2005/8/layout/StepDownProcess"/>
    <dgm:cxn modelId="{F6309453-9A72-4B8F-BD3C-7D22909C53C0}" type="presParOf" srcId="{A3D4B28E-3BC0-451A-90F8-0F5274A11595}" destId="{3E062486-C321-42B1-8909-FFA86E136E91}" srcOrd="2" destOrd="0" presId="urn:microsoft.com/office/officeart/2005/8/layout/StepDownProcess"/>
    <dgm:cxn modelId="{E636A199-DCEB-40A3-A2A2-F3255914420E}" type="presParOf" srcId="{3B4DAD36-33AF-4722-B388-2E65305D9D79}" destId="{162C7CDA-C462-47AA-A40E-9BB16D750BF0}" srcOrd="3" destOrd="0" presId="urn:microsoft.com/office/officeart/2005/8/layout/StepDownProcess"/>
    <dgm:cxn modelId="{53EF4C6B-CEB8-4371-954C-C9FE5350A554}" type="presParOf" srcId="{3B4DAD36-33AF-4722-B388-2E65305D9D79}" destId="{3EDB5288-69FC-4DB8-A6AC-B61B16BA71BF}" srcOrd="4" destOrd="0" presId="urn:microsoft.com/office/officeart/2005/8/layout/StepDownProcess"/>
    <dgm:cxn modelId="{C40379A7-3545-448A-9EA5-D9507413ACA5}" type="presParOf" srcId="{3EDB5288-69FC-4DB8-A6AC-B61B16BA71BF}" destId="{B03A34A7-BC3B-4572-82AA-770525722D70}" srcOrd="0" destOrd="0" presId="urn:microsoft.com/office/officeart/2005/8/layout/StepDownProcess"/>
    <dgm:cxn modelId="{A4443DA3-5443-48D6-925C-867BC8A5885F}" type="presParOf" srcId="{3EDB5288-69FC-4DB8-A6AC-B61B16BA71BF}" destId="{04E6C9A1-BB4B-4CE6-A348-023AC3081BC0}" srcOrd="1" destOrd="0" presId="urn:microsoft.com/office/officeart/2005/8/layout/StepDownProcess"/>
    <dgm:cxn modelId="{C8B7EA54-6FA6-4AC6-864E-5F86EB15F83B}" type="presParOf" srcId="{3EDB5288-69FC-4DB8-A6AC-B61B16BA71BF}" destId="{B9CCB6E9-1593-48CD-8E0B-C21726CB95CF}" srcOrd="2" destOrd="0" presId="urn:microsoft.com/office/officeart/2005/8/layout/StepDownProcess"/>
    <dgm:cxn modelId="{737526CD-69B9-4102-A00C-66F058F58615}" type="presParOf" srcId="{3B4DAD36-33AF-4722-B388-2E65305D9D79}" destId="{BB8A214E-A623-4B14-9D51-9365EE0FCDA6}" srcOrd="5" destOrd="0" presId="urn:microsoft.com/office/officeart/2005/8/layout/StepDownProcess"/>
    <dgm:cxn modelId="{7A9FFF69-201F-4157-845C-64E06F738081}" type="presParOf" srcId="{3B4DAD36-33AF-4722-B388-2E65305D9D79}" destId="{4CE743F1-E053-4D34-B488-6DC8319B8EC1}" srcOrd="6" destOrd="0" presId="urn:microsoft.com/office/officeart/2005/8/layout/StepDownProcess"/>
    <dgm:cxn modelId="{9A68E121-8853-488D-BF74-9F64C3E9365C}" type="presParOf" srcId="{4CE743F1-E053-4D34-B488-6DC8319B8EC1}" destId="{C58C88B3-CDF6-441D-B520-4DE8B5E137F9}" srcOrd="0" destOrd="0" presId="urn:microsoft.com/office/officeart/2005/8/layout/StepDownProcess"/>
    <dgm:cxn modelId="{370C8E96-DF3A-4D12-80B5-7991D467C852}" type="presParOf" srcId="{4CE743F1-E053-4D34-B488-6DC8319B8EC1}" destId="{4DF7DDAA-69AA-4874-9FA1-D1114CE99F52}" srcOrd="1" destOrd="0" presId="urn:microsoft.com/office/officeart/2005/8/layout/StepDownProcess"/>
    <dgm:cxn modelId="{1404F841-7E9F-4892-AFD0-3303C4DB1463}" type="presParOf" srcId="{4CE743F1-E053-4D34-B488-6DC8319B8EC1}" destId="{7D390146-1C22-4DE2-9F38-0260CA76DAFA}" srcOrd="2" destOrd="0" presId="urn:microsoft.com/office/officeart/2005/8/layout/StepDownProcess"/>
    <dgm:cxn modelId="{110898A0-327C-462A-A239-2D2636FDCCB3}" type="presParOf" srcId="{3B4DAD36-33AF-4722-B388-2E65305D9D79}" destId="{B6F8A5F0-2C4C-4041-AD78-F66EFAFE867D}" srcOrd="7" destOrd="0" presId="urn:microsoft.com/office/officeart/2005/8/layout/StepDownProcess"/>
    <dgm:cxn modelId="{8A431185-B397-4195-9E40-9C8170716CF8}" type="presParOf" srcId="{3B4DAD36-33AF-4722-B388-2E65305D9D79}" destId="{FB9C3D50-2D82-40AA-8785-77BAEC48962A}" srcOrd="8" destOrd="0" presId="urn:microsoft.com/office/officeart/2005/8/layout/StepDownProcess"/>
    <dgm:cxn modelId="{83AD9698-CE67-4606-B867-C2F7FCB8F382}" type="presParOf" srcId="{FB9C3D50-2D82-40AA-8785-77BAEC48962A}" destId="{4120850F-0197-4B82-AEA5-447DCEB473EF}"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0187B1-7E6C-4AA6-85D4-5A6ADB0549C0}" type="doc">
      <dgm:prSet loTypeId="urn:microsoft.com/office/officeart/2005/8/layout/cycle1" loCatId="cycle" qsTypeId="urn:microsoft.com/office/officeart/2005/8/quickstyle/simple4" qsCatId="simple" csTypeId="urn:microsoft.com/office/officeart/2005/8/colors/colorful5" csCatId="colorful" phldr="1"/>
      <dgm:spPr/>
      <dgm:t>
        <a:bodyPr/>
        <a:lstStyle/>
        <a:p>
          <a:endParaRPr lang="en-US"/>
        </a:p>
      </dgm:t>
    </dgm:pt>
    <dgm:pt modelId="{7DEE58E1-E6AB-4C2E-AE6A-377E7DD861BB}">
      <dgm:prSet phldrT="[Text]" custT="1"/>
      <dgm:spPr/>
      <dgm:t>
        <a:bodyPr/>
        <a:lstStyle/>
        <a:p>
          <a:r>
            <a:rPr lang="fa-IR" sz="4400" dirty="0">
              <a:cs typeface="B Zar" panose="00000400000000000000" pitchFamily="2" charset="-78"/>
            </a:rPr>
            <a:t>اول گوش دادن</a:t>
          </a:r>
          <a:endParaRPr lang="en-US" sz="4400" dirty="0">
            <a:cs typeface="B Zar" panose="00000400000000000000" pitchFamily="2" charset="-78"/>
          </a:endParaRPr>
        </a:p>
      </dgm:t>
    </dgm:pt>
    <dgm:pt modelId="{EFE90BA2-ABAF-43EF-A73A-33AD6C91612E}" type="parTrans" cxnId="{599BA6F6-A11A-4042-8FD7-51218960B554}">
      <dgm:prSet/>
      <dgm:spPr/>
      <dgm:t>
        <a:bodyPr/>
        <a:lstStyle/>
        <a:p>
          <a:endParaRPr lang="en-US"/>
        </a:p>
      </dgm:t>
    </dgm:pt>
    <dgm:pt modelId="{36B1E545-4F20-468D-921D-0721E892D537}" type="sibTrans" cxnId="{599BA6F6-A11A-4042-8FD7-51218960B554}">
      <dgm:prSet/>
      <dgm:spPr/>
      <dgm:t>
        <a:bodyPr/>
        <a:lstStyle/>
        <a:p>
          <a:endParaRPr lang="en-US"/>
        </a:p>
      </dgm:t>
    </dgm:pt>
    <dgm:pt modelId="{35DE6048-6533-46F7-9BF0-F456CF205772}">
      <dgm:prSet phldrT="[Text]" custT="1"/>
      <dgm:spPr/>
      <dgm:t>
        <a:bodyPr/>
        <a:lstStyle/>
        <a:p>
          <a:r>
            <a:rPr lang="fa-IR" sz="4400" dirty="0">
              <a:cs typeface="B Zar" panose="00000400000000000000" pitchFamily="2" charset="-78"/>
            </a:rPr>
            <a:t>شفاف سازی انتظارات</a:t>
          </a:r>
          <a:endParaRPr lang="en-US" sz="4400" dirty="0">
            <a:cs typeface="B Zar" panose="00000400000000000000" pitchFamily="2" charset="-78"/>
          </a:endParaRPr>
        </a:p>
      </dgm:t>
    </dgm:pt>
    <dgm:pt modelId="{BAA67C10-C402-41F6-BFDE-F4C44CBB2828}" type="parTrans" cxnId="{07E48912-FD1D-40C8-8565-045F254BA3F2}">
      <dgm:prSet/>
      <dgm:spPr/>
      <dgm:t>
        <a:bodyPr/>
        <a:lstStyle/>
        <a:p>
          <a:endParaRPr lang="en-US"/>
        </a:p>
      </dgm:t>
    </dgm:pt>
    <dgm:pt modelId="{67A0EF29-9080-4633-9942-638DAD2E43CA}" type="sibTrans" cxnId="{07E48912-FD1D-40C8-8565-045F254BA3F2}">
      <dgm:prSet/>
      <dgm:spPr/>
      <dgm:t>
        <a:bodyPr/>
        <a:lstStyle/>
        <a:p>
          <a:endParaRPr lang="en-US"/>
        </a:p>
      </dgm:t>
    </dgm:pt>
    <dgm:pt modelId="{9F916D11-1955-47ED-BDC2-B85930132D13}">
      <dgm:prSet phldrT="[Text]" custT="1"/>
      <dgm:spPr/>
      <dgm:t>
        <a:bodyPr/>
        <a:lstStyle/>
        <a:p>
          <a:r>
            <a:rPr lang="fa-IR" sz="4400" dirty="0">
              <a:cs typeface="B Zar" panose="00000400000000000000" pitchFamily="2" charset="-78"/>
            </a:rPr>
            <a:t>پاسخ گو بودن</a:t>
          </a:r>
          <a:endParaRPr lang="en-US" sz="4400" dirty="0">
            <a:cs typeface="B Zar" panose="00000400000000000000" pitchFamily="2" charset="-78"/>
          </a:endParaRPr>
        </a:p>
      </dgm:t>
    </dgm:pt>
    <dgm:pt modelId="{BAC557FD-E3F3-4E6D-941F-962406BFD8DD}" type="parTrans" cxnId="{E5FB21B0-CCB0-4DDB-8B2B-2B0127282001}">
      <dgm:prSet/>
      <dgm:spPr/>
      <dgm:t>
        <a:bodyPr/>
        <a:lstStyle/>
        <a:p>
          <a:endParaRPr lang="en-US"/>
        </a:p>
      </dgm:t>
    </dgm:pt>
    <dgm:pt modelId="{3395EE2D-C4AC-479A-A99A-03209D0D4380}" type="sibTrans" cxnId="{E5FB21B0-CCB0-4DDB-8B2B-2B0127282001}">
      <dgm:prSet/>
      <dgm:spPr/>
      <dgm:t>
        <a:bodyPr/>
        <a:lstStyle/>
        <a:p>
          <a:endParaRPr lang="en-US"/>
        </a:p>
      </dgm:t>
    </dgm:pt>
    <dgm:pt modelId="{BEEF0EB9-7575-4C66-AAF1-7E0D2DAFBC9A}">
      <dgm:prSet phldrT="[Text]" custT="1"/>
      <dgm:spPr/>
      <dgm:t>
        <a:bodyPr/>
        <a:lstStyle/>
        <a:p>
          <a:r>
            <a:rPr lang="fa-IR" sz="4400" dirty="0">
              <a:cs typeface="B Zar" panose="00000400000000000000" pitchFamily="2" charset="-78"/>
            </a:rPr>
            <a:t>احترام گذاشتن</a:t>
          </a:r>
          <a:endParaRPr lang="en-US" sz="4400" dirty="0">
            <a:cs typeface="B Zar" panose="00000400000000000000" pitchFamily="2" charset="-78"/>
          </a:endParaRPr>
        </a:p>
      </dgm:t>
    </dgm:pt>
    <dgm:pt modelId="{E0FAE36E-EC91-48F7-8B0F-896D3F8722CC}" type="parTrans" cxnId="{CAC2659E-A1BE-4323-B9FE-536806DF9A6D}">
      <dgm:prSet/>
      <dgm:spPr/>
      <dgm:t>
        <a:bodyPr/>
        <a:lstStyle/>
        <a:p>
          <a:endParaRPr lang="en-US"/>
        </a:p>
      </dgm:t>
    </dgm:pt>
    <dgm:pt modelId="{8383EC9F-951E-4173-A289-805090F8460B}" type="sibTrans" cxnId="{CAC2659E-A1BE-4323-B9FE-536806DF9A6D}">
      <dgm:prSet/>
      <dgm:spPr/>
      <dgm:t>
        <a:bodyPr/>
        <a:lstStyle/>
        <a:p>
          <a:endParaRPr lang="en-US"/>
        </a:p>
      </dgm:t>
    </dgm:pt>
    <dgm:pt modelId="{D33516F2-D661-4C81-A01B-B0E5DA32CEDA}" type="pres">
      <dgm:prSet presAssocID="{220187B1-7E6C-4AA6-85D4-5A6ADB0549C0}" presName="cycle" presStyleCnt="0">
        <dgm:presLayoutVars>
          <dgm:dir/>
          <dgm:resizeHandles val="exact"/>
        </dgm:presLayoutVars>
      </dgm:prSet>
      <dgm:spPr/>
    </dgm:pt>
    <dgm:pt modelId="{F030D968-0843-4871-9663-E5228B54FDD4}" type="pres">
      <dgm:prSet presAssocID="{7DEE58E1-E6AB-4C2E-AE6A-377E7DD861BB}" presName="dummy" presStyleCnt="0"/>
      <dgm:spPr/>
    </dgm:pt>
    <dgm:pt modelId="{2D23A446-E793-4694-B2E1-7519306909B5}" type="pres">
      <dgm:prSet presAssocID="{7DEE58E1-E6AB-4C2E-AE6A-377E7DD861BB}" presName="node" presStyleLbl="revTx" presStyleIdx="0" presStyleCnt="4">
        <dgm:presLayoutVars>
          <dgm:bulletEnabled val="1"/>
        </dgm:presLayoutVars>
      </dgm:prSet>
      <dgm:spPr/>
    </dgm:pt>
    <dgm:pt modelId="{0851A96B-03CB-47E3-803E-041EB4CA2122}" type="pres">
      <dgm:prSet presAssocID="{36B1E545-4F20-468D-921D-0721E892D537}" presName="sibTrans" presStyleLbl="node1" presStyleIdx="0" presStyleCnt="4"/>
      <dgm:spPr/>
    </dgm:pt>
    <dgm:pt modelId="{ECBFD6A5-0DFF-42AC-885C-32DACD129906}" type="pres">
      <dgm:prSet presAssocID="{35DE6048-6533-46F7-9BF0-F456CF205772}" presName="dummy" presStyleCnt="0"/>
      <dgm:spPr/>
    </dgm:pt>
    <dgm:pt modelId="{5F6E4AA0-3F82-4F27-9798-487B8C2EBDEC}" type="pres">
      <dgm:prSet presAssocID="{35DE6048-6533-46F7-9BF0-F456CF205772}" presName="node" presStyleLbl="revTx" presStyleIdx="1" presStyleCnt="4">
        <dgm:presLayoutVars>
          <dgm:bulletEnabled val="1"/>
        </dgm:presLayoutVars>
      </dgm:prSet>
      <dgm:spPr/>
    </dgm:pt>
    <dgm:pt modelId="{2EF1C2A0-F24C-4792-AD56-52DFE90A80C5}" type="pres">
      <dgm:prSet presAssocID="{67A0EF29-9080-4633-9942-638DAD2E43CA}" presName="sibTrans" presStyleLbl="node1" presStyleIdx="1" presStyleCnt="4"/>
      <dgm:spPr/>
    </dgm:pt>
    <dgm:pt modelId="{811FC970-9907-4FCA-85E9-9AACF54BE5FC}" type="pres">
      <dgm:prSet presAssocID="{9F916D11-1955-47ED-BDC2-B85930132D13}" presName="dummy" presStyleCnt="0"/>
      <dgm:spPr/>
    </dgm:pt>
    <dgm:pt modelId="{833D8EC1-4A4B-49CC-AABB-3330A9BE4997}" type="pres">
      <dgm:prSet presAssocID="{9F916D11-1955-47ED-BDC2-B85930132D13}" presName="node" presStyleLbl="revTx" presStyleIdx="2" presStyleCnt="4">
        <dgm:presLayoutVars>
          <dgm:bulletEnabled val="1"/>
        </dgm:presLayoutVars>
      </dgm:prSet>
      <dgm:spPr/>
    </dgm:pt>
    <dgm:pt modelId="{09148D8C-748B-4FC3-A5E2-CDF5B703AC56}" type="pres">
      <dgm:prSet presAssocID="{3395EE2D-C4AC-479A-A99A-03209D0D4380}" presName="sibTrans" presStyleLbl="node1" presStyleIdx="2" presStyleCnt="4"/>
      <dgm:spPr/>
    </dgm:pt>
    <dgm:pt modelId="{FF3F6DE6-7DB1-481F-8AFB-12F5276E31B2}" type="pres">
      <dgm:prSet presAssocID="{BEEF0EB9-7575-4C66-AAF1-7E0D2DAFBC9A}" presName="dummy" presStyleCnt="0"/>
      <dgm:spPr/>
    </dgm:pt>
    <dgm:pt modelId="{850D82E3-429C-46BA-A5D9-4EEFDD4D8018}" type="pres">
      <dgm:prSet presAssocID="{BEEF0EB9-7575-4C66-AAF1-7E0D2DAFBC9A}" presName="node" presStyleLbl="revTx" presStyleIdx="3" presStyleCnt="4">
        <dgm:presLayoutVars>
          <dgm:bulletEnabled val="1"/>
        </dgm:presLayoutVars>
      </dgm:prSet>
      <dgm:spPr/>
    </dgm:pt>
    <dgm:pt modelId="{F7E17451-3BD7-4006-955D-BEA761E13220}" type="pres">
      <dgm:prSet presAssocID="{8383EC9F-951E-4173-A289-805090F8460B}" presName="sibTrans" presStyleLbl="node1" presStyleIdx="3" presStyleCnt="4"/>
      <dgm:spPr/>
    </dgm:pt>
  </dgm:ptLst>
  <dgm:cxnLst>
    <dgm:cxn modelId="{07E48912-FD1D-40C8-8565-045F254BA3F2}" srcId="{220187B1-7E6C-4AA6-85D4-5A6ADB0549C0}" destId="{35DE6048-6533-46F7-9BF0-F456CF205772}" srcOrd="1" destOrd="0" parTransId="{BAA67C10-C402-41F6-BFDE-F4C44CBB2828}" sibTransId="{67A0EF29-9080-4633-9942-638DAD2E43CA}"/>
    <dgm:cxn modelId="{88386619-875E-4285-AC9C-BD4DC0F97F32}" type="presOf" srcId="{3395EE2D-C4AC-479A-A99A-03209D0D4380}" destId="{09148D8C-748B-4FC3-A5E2-CDF5B703AC56}" srcOrd="0" destOrd="0" presId="urn:microsoft.com/office/officeart/2005/8/layout/cycle1"/>
    <dgm:cxn modelId="{4AC0636B-3AAD-4694-9D7D-952A067BDDEF}" type="presOf" srcId="{35DE6048-6533-46F7-9BF0-F456CF205772}" destId="{5F6E4AA0-3F82-4F27-9798-487B8C2EBDEC}" srcOrd="0" destOrd="0" presId="urn:microsoft.com/office/officeart/2005/8/layout/cycle1"/>
    <dgm:cxn modelId="{E8031E7E-250D-4D76-80AA-2B5CC46A6F14}" type="presOf" srcId="{220187B1-7E6C-4AA6-85D4-5A6ADB0549C0}" destId="{D33516F2-D661-4C81-A01B-B0E5DA32CEDA}" srcOrd="0" destOrd="0" presId="urn:microsoft.com/office/officeart/2005/8/layout/cycle1"/>
    <dgm:cxn modelId="{6F586B8F-A1BA-4236-9D57-6D658488E9C9}" type="presOf" srcId="{BEEF0EB9-7575-4C66-AAF1-7E0D2DAFBC9A}" destId="{850D82E3-429C-46BA-A5D9-4EEFDD4D8018}" srcOrd="0" destOrd="0" presId="urn:microsoft.com/office/officeart/2005/8/layout/cycle1"/>
    <dgm:cxn modelId="{AB84459A-30DE-4BB1-B073-29DFD2403A58}" type="presOf" srcId="{36B1E545-4F20-468D-921D-0721E892D537}" destId="{0851A96B-03CB-47E3-803E-041EB4CA2122}" srcOrd="0" destOrd="0" presId="urn:microsoft.com/office/officeart/2005/8/layout/cycle1"/>
    <dgm:cxn modelId="{CAC2659E-A1BE-4323-B9FE-536806DF9A6D}" srcId="{220187B1-7E6C-4AA6-85D4-5A6ADB0549C0}" destId="{BEEF0EB9-7575-4C66-AAF1-7E0D2DAFBC9A}" srcOrd="3" destOrd="0" parTransId="{E0FAE36E-EC91-48F7-8B0F-896D3F8722CC}" sibTransId="{8383EC9F-951E-4173-A289-805090F8460B}"/>
    <dgm:cxn modelId="{736B85A3-71B4-4B0D-9F15-0B90E201D33A}" type="presOf" srcId="{8383EC9F-951E-4173-A289-805090F8460B}" destId="{F7E17451-3BD7-4006-955D-BEA761E13220}" srcOrd="0" destOrd="0" presId="urn:microsoft.com/office/officeart/2005/8/layout/cycle1"/>
    <dgm:cxn modelId="{E5FB21B0-CCB0-4DDB-8B2B-2B0127282001}" srcId="{220187B1-7E6C-4AA6-85D4-5A6ADB0549C0}" destId="{9F916D11-1955-47ED-BDC2-B85930132D13}" srcOrd="2" destOrd="0" parTransId="{BAC557FD-E3F3-4E6D-941F-962406BFD8DD}" sibTransId="{3395EE2D-C4AC-479A-A99A-03209D0D4380}"/>
    <dgm:cxn modelId="{69E6C4C4-54A4-46A8-84CE-4E4FBB1A0326}" type="presOf" srcId="{67A0EF29-9080-4633-9942-638DAD2E43CA}" destId="{2EF1C2A0-F24C-4792-AD56-52DFE90A80C5}" srcOrd="0" destOrd="0" presId="urn:microsoft.com/office/officeart/2005/8/layout/cycle1"/>
    <dgm:cxn modelId="{D33A9DC7-70E3-456C-92C7-8A6BBB904EF1}" type="presOf" srcId="{9F916D11-1955-47ED-BDC2-B85930132D13}" destId="{833D8EC1-4A4B-49CC-AABB-3330A9BE4997}" srcOrd="0" destOrd="0" presId="urn:microsoft.com/office/officeart/2005/8/layout/cycle1"/>
    <dgm:cxn modelId="{BBB964F1-09BE-46AD-9D91-6337D11866F6}" type="presOf" srcId="{7DEE58E1-E6AB-4C2E-AE6A-377E7DD861BB}" destId="{2D23A446-E793-4694-B2E1-7519306909B5}" srcOrd="0" destOrd="0" presId="urn:microsoft.com/office/officeart/2005/8/layout/cycle1"/>
    <dgm:cxn modelId="{599BA6F6-A11A-4042-8FD7-51218960B554}" srcId="{220187B1-7E6C-4AA6-85D4-5A6ADB0549C0}" destId="{7DEE58E1-E6AB-4C2E-AE6A-377E7DD861BB}" srcOrd="0" destOrd="0" parTransId="{EFE90BA2-ABAF-43EF-A73A-33AD6C91612E}" sibTransId="{36B1E545-4F20-468D-921D-0721E892D537}"/>
    <dgm:cxn modelId="{1BD773E4-1977-4A13-B6F8-0214D2878C1F}" type="presParOf" srcId="{D33516F2-D661-4C81-A01B-B0E5DA32CEDA}" destId="{F030D968-0843-4871-9663-E5228B54FDD4}" srcOrd="0" destOrd="0" presId="urn:microsoft.com/office/officeart/2005/8/layout/cycle1"/>
    <dgm:cxn modelId="{7103D04A-9FAF-46AB-B527-31B093CF76CF}" type="presParOf" srcId="{D33516F2-D661-4C81-A01B-B0E5DA32CEDA}" destId="{2D23A446-E793-4694-B2E1-7519306909B5}" srcOrd="1" destOrd="0" presId="urn:microsoft.com/office/officeart/2005/8/layout/cycle1"/>
    <dgm:cxn modelId="{711BEEF2-2EB3-4FB8-AF3E-34C9562D6F73}" type="presParOf" srcId="{D33516F2-D661-4C81-A01B-B0E5DA32CEDA}" destId="{0851A96B-03CB-47E3-803E-041EB4CA2122}" srcOrd="2" destOrd="0" presId="urn:microsoft.com/office/officeart/2005/8/layout/cycle1"/>
    <dgm:cxn modelId="{980F2445-FFF4-4521-82B8-09DE663ABAC2}" type="presParOf" srcId="{D33516F2-D661-4C81-A01B-B0E5DA32CEDA}" destId="{ECBFD6A5-0DFF-42AC-885C-32DACD129906}" srcOrd="3" destOrd="0" presId="urn:microsoft.com/office/officeart/2005/8/layout/cycle1"/>
    <dgm:cxn modelId="{CBDD4523-E720-4E60-9EB6-C7FE3605DFD3}" type="presParOf" srcId="{D33516F2-D661-4C81-A01B-B0E5DA32CEDA}" destId="{5F6E4AA0-3F82-4F27-9798-487B8C2EBDEC}" srcOrd="4" destOrd="0" presId="urn:microsoft.com/office/officeart/2005/8/layout/cycle1"/>
    <dgm:cxn modelId="{5ABE4564-15DC-489A-8CCF-6184B47FA3FC}" type="presParOf" srcId="{D33516F2-D661-4C81-A01B-B0E5DA32CEDA}" destId="{2EF1C2A0-F24C-4792-AD56-52DFE90A80C5}" srcOrd="5" destOrd="0" presId="urn:microsoft.com/office/officeart/2005/8/layout/cycle1"/>
    <dgm:cxn modelId="{A3977574-D04E-4838-A8CB-D8A93D788B45}" type="presParOf" srcId="{D33516F2-D661-4C81-A01B-B0E5DA32CEDA}" destId="{811FC970-9907-4FCA-85E9-9AACF54BE5FC}" srcOrd="6" destOrd="0" presId="urn:microsoft.com/office/officeart/2005/8/layout/cycle1"/>
    <dgm:cxn modelId="{CC35EDE7-F1B7-46D3-881F-954FBA00E555}" type="presParOf" srcId="{D33516F2-D661-4C81-A01B-B0E5DA32CEDA}" destId="{833D8EC1-4A4B-49CC-AABB-3330A9BE4997}" srcOrd="7" destOrd="0" presId="urn:microsoft.com/office/officeart/2005/8/layout/cycle1"/>
    <dgm:cxn modelId="{28BA5684-92EA-4F63-9246-269D09C0DF85}" type="presParOf" srcId="{D33516F2-D661-4C81-A01B-B0E5DA32CEDA}" destId="{09148D8C-748B-4FC3-A5E2-CDF5B703AC56}" srcOrd="8" destOrd="0" presId="urn:microsoft.com/office/officeart/2005/8/layout/cycle1"/>
    <dgm:cxn modelId="{30983292-E02E-44F0-BFA9-3B270705D097}" type="presParOf" srcId="{D33516F2-D661-4C81-A01B-B0E5DA32CEDA}" destId="{FF3F6DE6-7DB1-481F-8AFB-12F5276E31B2}" srcOrd="9" destOrd="0" presId="urn:microsoft.com/office/officeart/2005/8/layout/cycle1"/>
    <dgm:cxn modelId="{E4AAB41E-3D47-481C-85E6-7AE802872128}" type="presParOf" srcId="{D33516F2-D661-4C81-A01B-B0E5DA32CEDA}" destId="{850D82E3-429C-46BA-A5D9-4EEFDD4D8018}" srcOrd="10" destOrd="0" presId="urn:microsoft.com/office/officeart/2005/8/layout/cycle1"/>
    <dgm:cxn modelId="{66AA200A-043F-430B-B7C9-C07A3AF66171}" type="presParOf" srcId="{D33516F2-D661-4C81-A01B-B0E5DA32CEDA}" destId="{F7E17451-3BD7-4006-955D-BEA761E13220}"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7909F5-AFFB-4047-84B8-B35C0CAF1895}" type="doc">
      <dgm:prSet loTypeId="urn:microsoft.com/office/officeart/2005/8/layout/StepDownProcess" loCatId="process" qsTypeId="urn:microsoft.com/office/officeart/2005/8/quickstyle/simple5" qsCatId="simple" csTypeId="urn:microsoft.com/office/officeart/2005/8/colors/colorful5" csCatId="colorful" phldr="1"/>
      <dgm:spPr/>
      <dgm:t>
        <a:bodyPr/>
        <a:lstStyle/>
        <a:p>
          <a:endParaRPr lang="en-US"/>
        </a:p>
      </dgm:t>
    </dgm:pt>
    <dgm:pt modelId="{FCE2E8C1-9B34-49DB-AAB9-9B7F0150B8E0}">
      <dgm:prSet phldrT="[Text]"/>
      <dgm:spPr/>
      <dgm:t>
        <a:bodyPr/>
        <a:lstStyle/>
        <a:p>
          <a:r>
            <a:rPr lang="fa-IR" dirty="0">
              <a:cs typeface="B Zar" panose="00000400000000000000" pitchFamily="2" charset="-78"/>
            </a:rPr>
            <a:t>آغاز</a:t>
          </a:r>
          <a:endParaRPr lang="en-US" dirty="0">
            <a:cs typeface="B Zar" panose="00000400000000000000" pitchFamily="2" charset="-78"/>
          </a:endParaRPr>
        </a:p>
      </dgm:t>
    </dgm:pt>
    <dgm:pt modelId="{FD7885D5-77EF-4BBC-9979-E4B404D6AA16}" type="parTrans" cxnId="{DB2EFF80-9D05-4870-874F-FB5C719BD961}">
      <dgm:prSet/>
      <dgm:spPr/>
      <dgm:t>
        <a:bodyPr/>
        <a:lstStyle/>
        <a:p>
          <a:endParaRPr lang="en-US"/>
        </a:p>
      </dgm:t>
    </dgm:pt>
    <dgm:pt modelId="{655141F5-BA58-486F-B423-879DE178B855}" type="sibTrans" cxnId="{DB2EFF80-9D05-4870-874F-FB5C719BD961}">
      <dgm:prSet/>
      <dgm:spPr/>
      <dgm:t>
        <a:bodyPr/>
        <a:lstStyle/>
        <a:p>
          <a:endParaRPr lang="en-US"/>
        </a:p>
      </dgm:t>
    </dgm:pt>
    <dgm:pt modelId="{0B199A6E-371E-4A80-B495-DE4F280E4F4F}">
      <dgm:prSet phldrT="[Text]"/>
      <dgm:spPr/>
      <dgm:t>
        <a:bodyPr/>
        <a:lstStyle/>
        <a:p>
          <a:r>
            <a:rPr lang="fa-IR" dirty="0">
              <a:cs typeface="B Zar" panose="00000400000000000000" pitchFamily="2" charset="-78"/>
            </a:rPr>
            <a:t>برنامه ریزی</a:t>
          </a:r>
          <a:endParaRPr lang="en-US" dirty="0">
            <a:cs typeface="B Zar" panose="00000400000000000000" pitchFamily="2" charset="-78"/>
          </a:endParaRPr>
        </a:p>
      </dgm:t>
    </dgm:pt>
    <dgm:pt modelId="{2FAF04BA-2CEC-4DFA-AE64-B1FA04484CC4}" type="parTrans" cxnId="{E026C9BE-9BAE-4465-91E1-DA437C9EBEC3}">
      <dgm:prSet/>
      <dgm:spPr/>
      <dgm:t>
        <a:bodyPr/>
        <a:lstStyle/>
        <a:p>
          <a:endParaRPr lang="en-US"/>
        </a:p>
      </dgm:t>
    </dgm:pt>
    <dgm:pt modelId="{438CA626-61E3-495A-8CC9-E1046F2AC546}" type="sibTrans" cxnId="{E026C9BE-9BAE-4465-91E1-DA437C9EBEC3}">
      <dgm:prSet/>
      <dgm:spPr/>
      <dgm:t>
        <a:bodyPr/>
        <a:lstStyle/>
        <a:p>
          <a:endParaRPr lang="en-US"/>
        </a:p>
      </dgm:t>
    </dgm:pt>
    <dgm:pt modelId="{AE7C3992-85AF-41C8-8059-44B85AB86558}">
      <dgm:prSet phldrT="[Text]"/>
      <dgm:spPr/>
      <dgm:t>
        <a:bodyPr/>
        <a:lstStyle/>
        <a:p>
          <a:r>
            <a:rPr lang="fa-IR" dirty="0">
              <a:cs typeface="B Zar" panose="00000400000000000000" pitchFamily="2" charset="-78"/>
            </a:rPr>
            <a:t>اجرا</a:t>
          </a:r>
          <a:endParaRPr lang="en-US" dirty="0">
            <a:cs typeface="B Zar" panose="00000400000000000000" pitchFamily="2" charset="-78"/>
          </a:endParaRPr>
        </a:p>
      </dgm:t>
    </dgm:pt>
    <dgm:pt modelId="{C35DB9CF-BA36-4354-BB89-700F4B388F24}" type="parTrans" cxnId="{F2B040DD-0C4B-43E5-AB1F-2FA00637CA4D}">
      <dgm:prSet/>
      <dgm:spPr/>
      <dgm:t>
        <a:bodyPr/>
        <a:lstStyle/>
        <a:p>
          <a:endParaRPr lang="en-US"/>
        </a:p>
      </dgm:t>
    </dgm:pt>
    <dgm:pt modelId="{1990E865-EBE9-4F78-B359-6E7272DB47D8}" type="sibTrans" cxnId="{F2B040DD-0C4B-43E5-AB1F-2FA00637CA4D}">
      <dgm:prSet/>
      <dgm:spPr/>
      <dgm:t>
        <a:bodyPr/>
        <a:lstStyle/>
        <a:p>
          <a:endParaRPr lang="en-US"/>
        </a:p>
      </dgm:t>
    </dgm:pt>
    <dgm:pt modelId="{408CE5D5-0F74-452A-9C18-4F15F9EFF6D5}">
      <dgm:prSet/>
      <dgm:spPr/>
      <dgm:t>
        <a:bodyPr/>
        <a:lstStyle/>
        <a:p>
          <a:r>
            <a:rPr lang="fa-IR" dirty="0">
              <a:solidFill>
                <a:schemeClr val="tx1"/>
              </a:solidFill>
              <a:cs typeface="B Zar" panose="00000400000000000000" pitchFamily="2" charset="-78"/>
            </a:rPr>
            <a:t>نظارت و کنترل</a:t>
          </a:r>
          <a:endParaRPr lang="en-US" dirty="0">
            <a:solidFill>
              <a:schemeClr val="tx1"/>
            </a:solidFill>
            <a:cs typeface="B Zar" panose="00000400000000000000" pitchFamily="2" charset="-78"/>
          </a:endParaRPr>
        </a:p>
      </dgm:t>
    </dgm:pt>
    <dgm:pt modelId="{7820F5C0-5619-408C-B625-46D24B482CB3}" type="parTrans" cxnId="{8A360F35-7DD9-4C37-B3AA-C4B2B5F58A6B}">
      <dgm:prSet/>
      <dgm:spPr/>
      <dgm:t>
        <a:bodyPr/>
        <a:lstStyle/>
        <a:p>
          <a:endParaRPr lang="en-US"/>
        </a:p>
      </dgm:t>
    </dgm:pt>
    <dgm:pt modelId="{24E8F8F7-E541-430F-B115-E87E87EFD644}" type="sibTrans" cxnId="{8A360F35-7DD9-4C37-B3AA-C4B2B5F58A6B}">
      <dgm:prSet/>
      <dgm:spPr/>
      <dgm:t>
        <a:bodyPr/>
        <a:lstStyle/>
        <a:p>
          <a:endParaRPr lang="en-US"/>
        </a:p>
      </dgm:t>
    </dgm:pt>
    <dgm:pt modelId="{F7508907-51B7-499A-A911-F44CBEB63E8A}">
      <dgm:prSet/>
      <dgm:spPr/>
      <dgm:t>
        <a:bodyPr/>
        <a:lstStyle/>
        <a:p>
          <a:r>
            <a:rPr lang="fa-IR" dirty="0">
              <a:cs typeface="B Zar" panose="00000400000000000000" pitchFamily="2" charset="-78"/>
            </a:rPr>
            <a:t>خاتمه</a:t>
          </a:r>
          <a:endParaRPr lang="en-US" dirty="0">
            <a:cs typeface="B Zar" panose="00000400000000000000" pitchFamily="2" charset="-78"/>
          </a:endParaRPr>
        </a:p>
      </dgm:t>
    </dgm:pt>
    <dgm:pt modelId="{24BD0C13-F92D-4F26-AF47-3BBB96A63E3D}" type="parTrans" cxnId="{34D516D3-C280-4BE7-B668-41D010216D4A}">
      <dgm:prSet/>
      <dgm:spPr/>
      <dgm:t>
        <a:bodyPr/>
        <a:lstStyle/>
        <a:p>
          <a:endParaRPr lang="en-US"/>
        </a:p>
      </dgm:t>
    </dgm:pt>
    <dgm:pt modelId="{97409627-83CD-40EC-8B8D-1680070ABB32}" type="sibTrans" cxnId="{34D516D3-C280-4BE7-B668-41D010216D4A}">
      <dgm:prSet/>
      <dgm:spPr/>
      <dgm:t>
        <a:bodyPr/>
        <a:lstStyle/>
        <a:p>
          <a:endParaRPr lang="en-US"/>
        </a:p>
      </dgm:t>
    </dgm:pt>
    <dgm:pt modelId="{3B4DAD36-33AF-4722-B388-2E65305D9D79}" type="pres">
      <dgm:prSet presAssocID="{547909F5-AFFB-4047-84B8-B35C0CAF1895}" presName="rootnode" presStyleCnt="0">
        <dgm:presLayoutVars>
          <dgm:chMax/>
          <dgm:chPref/>
          <dgm:dir/>
          <dgm:animLvl val="lvl"/>
        </dgm:presLayoutVars>
      </dgm:prSet>
      <dgm:spPr/>
    </dgm:pt>
    <dgm:pt modelId="{421F8022-8955-4FB4-8778-48E22E076A01}" type="pres">
      <dgm:prSet presAssocID="{FCE2E8C1-9B34-49DB-AAB9-9B7F0150B8E0}" presName="composite" presStyleCnt="0"/>
      <dgm:spPr/>
    </dgm:pt>
    <dgm:pt modelId="{F62EE7E2-7362-4CE0-844C-76587A23E0E0}" type="pres">
      <dgm:prSet presAssocID="{FCE2E8C1-9B34-49DB-AAB9-9B7F0150B8E0}" presName="bentUpArrow1" presStyleLbl="alignImgPlace1" presStyleIdx="0" presStyleCnt="4"/>
      <dgm:spPr/>
    </dgm:pt>
    <dgm:pt modelId="{E3530881-0CDE-4DE8-BDDB-15D47A990379}" type="pres">
      <dgm:prSet presAssocID="{FCE2E8C1-9B34-49DB-AAB9-9B7F0150B8E0}" presName="ParentText" presStyleLbl="node1" presStyleIdx="0" presStyleCnt="5">
        <dgm:presLayoutVars>
          <dgm:chMax val="1"/>
          <dgm:chPref val="1"/>
          <dgm:bulletEnabled val="1"/>
        </dgm:presLayoutVars>
      </dgm:prSet>
      <dgm:spPr/>
    </dgm:pt>
    <dgm:pt modelId="{855A06F1-0C81-46B3-8401-DBEF8AF471E2}" type="pres">
      <dgm:prSet presAssocID="{FCE2E8C1-9B34-49DB-AAB9-9B7F0150B8E0}" presName="ChildText" presStyleLbl="revTx" presStyleIdx="0" presStyleCnt="4">
        <dgm:presLayoutVars>
          <dgm:chMax val="0"/>
          <dgm:chPref val="0"/>
          <dgm:bulletEnabled val="1"/>
        </dgm:presLayoutVars>
      </dgm:prSet>
      <dgm:spPr/>
    </dgm:pt>
    <dgm:pt modelId="{EB977E88-A094-4E0A-94A4-30582C2EDCFB}" type="pres">
      <dgm:prSet presAssocID="{655141F5-BA58-486F-B423-879DE178B855}" presName="sibTrans" presStyleCnt="0"/>
      <dgm:spPr/>
    </dgm:pt>
    <dgm:pt modelId="{A3D4B28E-3BC0-451A-90F8-0F5274A11595}" type="pres">
      <dgm:prSet presAssocID="{0B199A6E-371E-4A80-B495-DE4F280E4F4F}" presName="composite" presStyleCnt="0"/>
      <dgm:spPr/>
    </dgm:pt>
    <dgm:pt modelId="{6A7DAE04-90D8-4108-85A6-06C6B31ACB5F}" type="pres">
      <dgm:prSet presAssocID="{0B199A6E-371E-4A80-B495-DE4F280E4F4F}" presName="bentUpArrow1" presStyleLbl="alignImgPlace1" presStyleIdx="1" presStyleCnt="4"/>
      <dgm:spPr/>
    </dgm:pt>
    <dgm:pt modelId="{3C00BE03-6E77-409D-9863-7DB182E5B8C0}" type="pres">
      <dgm:prSet presAssocID="{0B199A6E-371E-4A80-B495-DE4F280E4F4F}" presName="ParentText" presStyleLbl="node1" presStyleIdx="1" presStyleCnt="5">
        <dgm:presLayoutVars>
          <dgm:chMax val="1"/>
          <dgm:chPref val="1"/>
          <dgm:bulletEnabled val="1"/>
        </dgm:presLayoutVars>
      </dgm:prSet>
      <dgm:spPr/>
    </dgm:pt>
    <dgm:pt modelId="{3E062486-C321-42B1-8909-FFA86E136E91}" type="pres">
      <dgm:prSet presAssocID="{0B199A6E-371E-4A80-B495-DE4F280E4F4F}" presName="ChildText" presStyleLbl="revTx" presStyleIdx="1" presStyleCnt="4">
        <dgm:presLayoutVars>
          <dgm:chMax val="0"/>
          <dgm:chPref val="0"/>
          <dgm:bulletEnabled val="1"/>
        </dgm:presLayoutVars>
      </dgm:prSet>
      <dgm:spPr/>
    </dgm:pt>
    <dgm:pt modelId="{162C7CDA-C462-47AA-A40E-9BB16D750BF0}" type="pres">
      <dgm:prSet presAssocID="{438CA626-61E3-495A-8CC9-E1046F2AC546}" presName="sibTrans" presStyleCnt="0"/>
      <dgm:spPr/>
    </dgm:pt>
    <dgm:pt modelId="{3EDB5288-69FC-4DB8-A6AC-B61B16BA71BF}" type="pres">
      <dgm:prSet presAssocID="{AE7C3992-85AF-41C8-8059-44B85AB86558}" presName="composite" presStyleCnt="0"/>
      <dgm:spPr/>
    </dgm:pt>
    <dgm:pt modelId="{B03A34A7-BC3B-4572-82AA-770525722D70}" type="pres">
      <dgm:prSet presAssocID="{AE7C3992-85AF-41C8-8059-44B85AB86558}" presName="bentUpArrow1" presStyleLbl="alignImgPlace1" presStyleIdx="2" presStyleCnt="4"/>
      <dgm:spPr/>
    </dgm:pt>
    <dgm:pt modelId="{04E6C9A1-BB4B-4CE6-A348-023AC3081BC0}" type="pres">
      <dgm:prSet presAssocID="{AE7C3992-85AF-41C8-8059-44B85AB86558}" presName="ParentText" presStyleLbl="node1" presStyleIdx="2" presStyleCnt="5">
        <dgm:presLayoutVars>
          <dgm:chMax val="1"/>
          <dgm:chPref val="1"/>
          <dgm:bulletEnabled val="1"/>
        </dgm:presLayoutVars>
      </dgm:prSet>
      <dgm:spPr/>
    </dgm:pt>
    <dgm:pt modelId="{B9CCB6E9-1593-48CD-8E0B-C21726CB95CF}" type="pres">
      <dgm:prSet presAssocID="{AE7C3992-85AF-41C8-8059-44B85AB86558}" presName="ChildText" presStyleLbl="revTx" presStyleIdx="2" presStyleCnt="4">
        <dgm:presLayoutVars>
          <dgm:chMax val="0"/>
          <dgm:chPref val="0"/>
          <dgm:bulletEnabled val="1"/>
        </dgm:presLayoutVars>
      </dgm:prSet>
      <dgm:spPr/>
    </dgm:pt>
    <dgm:pt modelId="{BB8A214E-A623-4B14-9D51-9365EE0FCDA6}" type="pres">
      <dgm:prSet presAssocID="{1990E865-EBE9-4F78-B359-6E7272DB47D8}" presName="sibTrans" presStyleCnt="0"/>
      <dgm:spPr/>
    </dgm:pt>
    <dgm:pt modelId="{4CE743F1-E053-4D34-B488-6DC8319B8EC1}" type="pres">
      <dgm:prSet presAssocID="{408CE5D5-0F74-452A-9C18-4F15F9EFF6D5}" presName="composite" presStyleCnt="0"/>
      <dgm:spPr/>
    </dgm:pt>
    <dgm:pt modelId="{C58C88B3-CDF6-441D-B520-4DE8B5E137F9}" type="pres">
      <dgm:prSet presAssocID="{408CE5D5-0F74-452A-9C18-4F15F9EFF6D5}" presName="bentUpArrow1" presStyleLbl="alignImgPlace1" presStyleIdx="3" presStyleCnt="4"/>
      <dgm:spPr/>
    </dgm:pt>
    <dgm:pt modelId="{4DF7DDAA-69AA-4874-9FA1-D1114CE99F52}" type="pres">
      <dgm:prSet presAssocID="{408CE5D5-0F74-452A-9C18-4F15F9EFF6D5}" presName="ParentText" presStyleLbl="node1" presStyleIdx="3" presStyleCnt="5">
        <dgm:presLayoutVars>
          <dgm:chMax val="1"/>
          <dgm:chPref val="1"/>
          <dgm:bulletEnabled val="1"/>
        </dgm:presLayoutVars>
      </dgm:prSet>
      <dgm:spPr/>
    </dgm:pt>
    <dgm:pt modelId="{7D390146-1C22-4DE2-9F38-0260CA76DAFA}" type="pres">
      <dgm:prSet presAssocID="{408CE5D5-0F74-452A-9C18-4F15F9EFF6D5}" presName="ChildText" presStyleLbl="revTx" presStyleIdx="3" presStyleCnt="4">
        <dgm:presLayoutVars>
          <dgm:chMax val="0"/>
          <dgm:chPref val="0"/>
          <dgm:bulletEnabled val="1"/>
        </dgm:presLayoutVars>
      </dgm:prSet>
      <dgm:spPr/>
    </dgm:pt>
    <dgm:pt modelId="{B6F8A5F0-2C4C-4041-AD78-F66EFAFE867D}" type="pres">
      <dgm:prSet presAssocID="{24E8F8F7-E541-430F-B115-E87E87EFD644}" presName="sibTrans" presStyleCnt="0"/>
      <dgm:spPr/>
    </dgm:pt>
    <dgm:pt modelId="{FB9C3D50-2D82-40AA-8785-77BAEC48962A}" type="pres">
      <dgm:prSet presAssocID="{F7508907-51B7-499A-A911-F44CBEB63E8A}" presName="composite" presStyleCnt="0"/>
      <dgm:spPr/>
    </dgm:pt>
    <dgm:pt modelId="{4120850F-0197-4B82-AEA5-447DCEB473EF}" type="pres">
      <dgm:prSet presAssocID="{F7508907-51B7-499A-A911-F44CBEB63E8A}" presName="ParentText" presStyleLbl="node1" presStyleIdx="4" presStyleCnt="5">
        <dgm:presLayoutVars>
          <dgm:chMax val="1"/>
          <dgm:chPref val="1"/>
          <dgm:bulletEnabled val="1"/>
        </dgm:presLayoutVars>
      </dgm:prSet>
      <dgm:spPr/>
    </dgm:pt>
  </dgm:ptLst>
  <dgm:cxnLst>
    <dgm:cxn modelId="{8A360F35-7DD9-4C37-B3AA-C4B2B5F58A6B}" srcId="{547909F5-AFFB-4047-84B8-B35C0CAF1895}" destId="{408CE5D5-0F74-452A-9C18-4F15F9EFF6D5}" srcOrd="3" destOrd="0" parTransId="{7820F5C0-5619-408C-B625-46D24B482CB3}" sibTransId="{24E8F8F7-E541-430F-B115-E87E87EFD644}"/>
    <dgm:cxn modelId="{463BA140-7613-4C12-8169-A013B57930F3}" type="presOf" srcId="{FCE2E8C1-9B34-49DB-AAB9-9B7F0150B8E0}" destId="{E3530881-0CDE-4DE8-BDDB-15D47A990379}" srcOrd="0" destOrd="0" presId="urn:microsoft.com/office/officeart/2005/8/layout/StepDownProcess"/>
    <dgm:cxn modelId="{FAA7EC64-0631-4B42-BDDD-51D444B9E505}" type="presOf" srcId="{F7508907-51B7-499A-A911-F44CBEB63E8A}" destId="{4120850F-0197-4B82-AEA5-447DCEB473EF}" srcOrd="0" destOrd="0" presId="urn:microsoft.com/office/officeart/2005/8/layout/StepDownProcess"/>
    <dgm:cxn modelId="{D904414E-713F-4CB5-86D2-EB73B8068D52}" type="presOf" srcId="{547909F5-AFFB-4047-84B8-B35C0CAF1895}" destId="{3B4DAD36-33AF-4722-B388-2E65305D9D79}" srcOrd="0" destOrd="0" presId="urn:microsoft.com/office/officeart/2005/8/layout/StepDownProcess"/>
    <dgm:cxn modelId="{DB2EFF80-9D05-4870-874F-FB5C719BD961}" srcId="{547909F5-AFFB-4047-84B8-B35C0CAF1895}" destId="{FCE2E8C1-9B34-49DB-AAB9-9B7F0150B8E0}" srcOrd="0" destOrd="0" parTransId="{FD7885D5-77EF-4BBC-9979-E4B404D6AA16}" sibTransId="{655141F5-BA58-486F-B423-879DE178B855}"/>
    <dgm:cxn modelId="{DC81F5AE-87DE-404A-90DF-2C3B620662E4}" type="presOf" srcId="{408CE5D5-0F74-452A-9C18-4F15F9EFF6D5}" destId="{4DF7DDAA-69AA-4874-9FA1-D1114CE99F52}" srcOrd="0" destOrd="0" presId="urn:microsoft.com/office/officeart/2005/8/layout/StepDownProcess"/>
    <dgm:cxn modelId="{E026C9BE-9BAE-4465-91E1-DA437C9EBEC3}" srcId="{547909F5-AFFB-4047-84B8-B35C0CAF1895}" destId="{0B199A6E-371E-4A80-B495-DE4F280E4F4F}" srcOrd="1" destOrd="0" parTransId="{2FAF04BA-2CEC-4DFA-AE64-B1FA04484CC4}" sibTransId="{438CA626-61E3-495A-8CC9-E1046F2AC546}"/>
    <dgm:cxn modelId="{34D516D3-C280-4BE7-B668-41D010216D4A}" srcId="{547909F5-AFFB-4047-84B8-B35C0CAF1895}" destId="{F7508907-51B7-499A-A911-F44CBEB63E8A}" srcOrd="4" destOrd="0" parTransId="{24BD0C13-F92D-4F26-AF47-3BBB96A63E3D}" sibTransId="{97409627-83CD-40EC-8B8D-1680070ABB32}"/>
    <dgm:cxn modelId="{61686AD8-720E-4AD3-8D48-AD778B1548E9}" type="presOf" srcId="{0B199A6E-371E-4A80-B495-DE4F280E4F4F}" destId="{3C00BE03-6E77-409D-9863-7DB182E5B8C0}" srcOrd="0" destOrd="0" presId="urn:microsoft.com/office/officeart/2005/8/layout/StepDownProcess"/>
    <dgm:cxn modelId="{160B0DDD-2B4E-4ED3-8796-E55D2E21C725}" type="presOf" srcId="{AE7C3992-85AF-41C8-8059-44B85AB86558}" destId="{04E6C9A1-BB4B-4CE6-A348-023AC3081BC0}" srcOrd="0" destOrd="0" presId="urn:microsoft.com/office/officeart/2005/8/layout/StepDownProcess"/>
    <dgm:cxn modelId="{F2B040DD-0C4B-43E5-AB1F-2FA00637CA4D}" srcId="{547909F5-AFFB-4047-84B8-B35C0CAF1895}" destId="{AE7C3992-85AF-41C8-8059-44B85AB86558}" srcOrd="2" destOrd="0" parTransId="{C35DB9CF-BA36-4354-BB89-700F4B388F24}" sibTransId="{1990E865-EBE9-4F78-B359-6E7272DB47D8}"/>
    <dgm:cxn modelId="{FC2133F4-FB58-43CF-8072-52AB2A4D0FAC}" type="presParOf" srcId="{3B4DAD36-33AF-4722-B388-2E65305D9D79}" destId="{421F8022-8955-4FB4-8778-48E22E076A01}" srcOrd="0" destOrd="0" presId="urn:microsoft.com/office/officeart/2005/8/layout/StepDownProcess"/>
    <dgm:cxn modelId="{4A90EEFD-0D96-4ED2-B538-A7CD90D3393F}" type="presParOf" srcId="{421F8022-8955-4FB4-8778-48E22E076A01}" destId="{F62EE7E2-7362-4CE0-844C-76587A23E0E0}" srcOrd="0" destOrd="0" presId="urn:microsoft.com/office/officeart/2005/8/layout/StepDownProcess"/>
    <dgm:cxn modelId="{71CDC8E0-9D50-4BB4-AA36-90868AEAA2CF}" type="presParOf" srcId="{421F8022-8955-4FB4-8778-48E22E076A01}" destId="{E3530881-0CDE-4DE8-BDDB-15D47A990379}" srcOrd="1" destOrd="0" presId="urn:microsoft.com/office/officeart/2005/8/layout/StepDownProcess"/>
    <dgm:cxn modelId="{C98A51F3-E63B-4350-93C7-C7B442E09381}" type="presParOf" srcId="{421F8022-8955-4FB4-8778-48E22E076A01}" destId="{855A06F1-0C81-46B3-8401-DBEF8AF471E2}" srcOrd="2" destOrd="0" presId="urn:microsoft.com/office/officeart/2005/8/layout/StepDownProcess"/>
    <dgm:cxn modelId="{B1B59DF2-0FE5-47A4-B272-68C2A30B8B7A}" type="presParOf" srcId="{3B4DAD36-33AF-4722-B388-2E65305D9D79}" destId="{EB977E88-A094-4E0A-94A4-30582C2EDCFB}" srcOrd="1" destOrd="0" presId="urn:microsoft.com/office/officeart/2005/8/layout/StepDownProcess"/>
    <dgm:cxn modelId="{4ABB993D-2C8E-49E1-8D68-6DD2254AC421}" type="presParOf" srcId="{3B4DAD36-33AF-4722-B388-2E65305D9D79}" destId="{A3D4B28E-3BC0-451A-90F8-0F5274A11595}" srcOrd="2" destOrd="0" presId="urn:microsoft.com/office/officeart/2005/8/layout/StepDownProcess"/>
    <dgm:cxn modelId="{CD5547A9-9931-478A-89C0-7A697B21EC02}" type="presParOf" srcId="{A3D4B28E-3BC0-451A-90F8-0F5274A11595}" destId="{6A7DAE04-90D8-4108-85A6-06C6B31ACB5F}" srcOrd="0" destOrd="0" presId="urn:microsoft.com/office/officeart/2005/8/layout/StepDownProcess"/>
    <dgm:cxn modelId="{6FFBFFF4-68B0-4FB2-A51F-A565C74A5E24}" type="presParOf" srcId="{A3D4B28E-3BC0-451A-90F8-0F5274A11595}" destId="{3C00BE03-6E77-409D-9863-7DB182E5B8C0}" srcOrd="1" destOrd="0" presId="urn:microsoft.com/office/officeart/2005/8/layout/StepDownProcess"/>
    <dgm:cxn modelId="{F6309453-9A72-4B8F-BD3C-7D22909C53C0}" type="presParOf" srcId="{A3D4B28E-3BC0-451A-90F8-0F5274A11595}" destId="{3E062486-C321-42B1-8909-FFA86E136E91}" srcOrd="2" destOrd="0" presId="urn:microsoft.com/office/officeart/2005/8/layout/StepDownProcess"/>
    <dgm:cxn modelId="{E636A199-DCEB-40A3-A2A2-F3255914420E}" type="presParOf" srcId="{3B4DAD36-33AF-4722-B388-2E65305D9D79}" destId="{162C7CDA-C462-47AA-A40E-9BB16D750BF0}" srcOrd="3" destOrd="0" presId="urn:microsoft.com/office/officeart/2005/8/layout/StepDownProcess"/>
    <dgm:cxn modelId="{53EF4C6B-CEB8-4371-954C-C9FE5350A554}" type="presParOf" srcId="{3B4DAD36-33AF-4722-B388-2E65305D9D79}" destId="{3EDB5288-69FC-4DB8-A6AC-B61B16BA71BF}" srcOrd="4" destOrd="0" presId="urn:microsoft.com/office/officeart/2005/8/layout/StepDownProcess"/>
    <dgm:cxn modelId="{C40379A7-3545-448A-9EA5-D9507413ACA5}" type="presParOf" srcId="{3EDB5288-69FC-4DB8-A6AC-B61B16BA71BF}" destId="{B03A34A7-BC3B-4572-82AA-770525722D70}" srcOrd="0" destOrd="0" presId="urn:microsoft.com/office/officeart/2005/8/layout/StepDownProcess"/>
    <dgm:cxn modelId="{A4443DA3-5443-48D6-925C-867BC8A5885F}" type="presParOf" srcId="{3EDB5288-69FC-4DB8-A6AC-B61B16BA71BF}" destId="{04E6C9A1-BB4B-4CE6-A348-023AC3081BC0}" srcOrd="1" destOrd="0" presId="urn:microsoft.com/office/officeart/2005/8/layout/StepDownProcess"/>
    <dgm:cxn modelId="{C8B7EA54-6FA6-4AC6-864E-5F86EB15F83B}" type="presParOf" srcId="{3EDB5288-69FC-4DB8-A6AC-B61B16BA71BF}" destId="{B9CCB6E9-1593-48CD-8E0B-C21726CB95CF}" srcOrd="2" destOrd="0" presId="urn:microsoft.com/office/officeart/2005/8/layout/StepDownProcess"/>
    <dgm:cxn modelId="{737526CD-69B9-4102-A00C-66F058F58615}" type="presParOf" srcId="{3B4DAD36-33AF-4722-B388-2E65305D9D79}" destId="{BB8A214E-A623-4B14-9D51-9365EE0FCDA6}" srcOrd="5" destOrd="0" presId="urn:microsoft.com/office/officeart/2005/8/layout/StepDownProcess"/>
    <dgm:cxn modelId="{7A9FFF69-201F-4157-845C-64E06F738081}" type="presParOf" srcId="{3B4DAD36-33AF-4722-B388-2E65305D9D79}" destId="{4CE743F1-E053-4D34-B488-6DC8319B8EC1}" srcOrd="6" destOrd="0" presId="urn:microsoft.com/office/officeart/2005/8/layout/StepDownProcess"/>
    <dgm:cxn modelId="{9A68E121-8853-488D-BF74-9F64C3E9365C}" type="presParOf" srcId="{4CE743F1-E053-4D34-B488-6DC8319B8EC1}" destId="{C58C88B3-CDF6-441D-B520-4DE8B5E137F9}" srcOrd="0" destOrd="0" presId="urn:microsoft.com/office/officeart/2005/8/layout/StepDownProcess"/>
    <dgm:cxn modelId="{370C8E96-DF3A-4D12-80B5-7991D467C852}" type="presParOf" srcId="{4CE743F1-E053-4D34-B488-6DC8319B8EC1}" destId="{4DF7DDAA-69AA-4874-9FA1-D1114CE99F52}" srcOrd="1" destOrd="0" presId="urn:microsoft.com/office/officeart/2005/8/layout/StepDownProcess"/>
    <dgm:cxn modelId="{1404F841-7E9F-4892-AFD0-3303C4DB1463}" type="presParOf" srcId="{4CE743F1-E053-4D34-B488-6DC8319B8EC1}" destId="{7D390146-1C22-4DE2-9F38-0260CA76DAFA}" srcOrd="2" destOrd="0" presId="urn:microsoft.com/office/officeart/2005/8/layout/StepDownProcess"/>
    <dgm:cxn modelId="{110898A0-327C-462A-A239-2D2636FDCCB3}" type="presParOf" srcId="{3B4DAD36-33AF-4722-B388-2E65305D9D79}" destId="{B6F8A5F0-2C4C-4041-AD78-F66EFAFE867D}" srcOrd="7" destOrd="0" presId="urn:microsoft.com/office/officeart/2005/8/layout/StepDownProcess"/>
    <dgm:cxn modelId="{8A431185-B397-4195-9E40-9C8170716CF8}" type="presParOf" srcId="{3B4DAD36-33AF-4722-B388-2E65305D9D79}" destId="{FB9C3D50-2D82-40AA-8785-77BAEC48962A}" srcOrd="8" destOrd="0" presId="urn:microsoft.com/office/officeart/2005/8/layout/StepDownProcess"/>
    <dgm:cxn modelId="{83AD9698-CE67-4606-B867-C2F7FCB8F382}" type="presParOf" srcId="{FB9C3D50-2D82-40AA-8785-77BAEC48962A}" destId="{4120850F-0197-4B82-AEA5-447DCEB473EF}"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C84006-BD44-4E86-AEA5-427E223446E8}" type="doc">
      <dgm:prSet loTypeId="urn:microsoft.com/office/officeart/2011/layout/HexagonRadial" loCatId="cycle" qsTypeId="urn:microsoft.com/office/officeart/2005/8/quickstyle/simple4" qsCatId="simple" csTypeId="urn:microsoft.com/office/officeart/2005/8/colors/colorful2" csCatId="colorful" phldr="1"/>
      <dgm:spPr/>
      <dgm:t>
        <a:bodyPr/>
        <a:lstStyle/>
        <a:p>
          <a:endParaRPr lang="en-US"/>
        </a:p>
      </dgm:t>
    </dgm:pt>
    <dgm:pt modelId="{0220F4E7-4FED-4366-82B4-32C66CC25674}">
      <dgm:prSet phldrT="[Text]"/>
      <dgm:spPr/>
      <dgm:t>
        <a:bodyPr/>
        <a:lstStyle/>
        <a:p>
          <a:r>
            <a:rPr lang="fa-IR">
              <a:cs typeface="B Titr" panose="00000700000000000000" pitchFamily="2" charset="-78"/>
            </a:rPr>
            <a:t>محدودیت </a:t>
          </a:r>
          <a:endParaRPr lang="en-US" dirty="0">
            <a:cs typeface="B Titr" panose="00000700000000000000" pitchFamily="2" charset="-78"/>
          </a:endParaRPr>
        </a:p>
      </dgm:t>
    </dgm:pt>
    <dgm:pt modelId="{E9EFAC0C-58EB-4D61-826D-CBD85076D020}" type="parTrans" cxnId="{D30843E9-09C3-47F1-A31C-72118E20FD73}">
      <dgm:prSet/>
      <dgm:spPr/>
      <dgm:t>
        <a:bodyPr/>
        <a:lstStyle/>
        <a:p>
          <a:endParaRPr lang="en-US"/>
        </a:p>
      </dgm:t>
    </dgm:pt>
    <dgm:pt modelId="{DD833188-31A3-4963-A46B-6446DB8088A6}" type="sibTrans" cxnId="{D30843E9-09C3-47F1-A31C-72118E20FD73}">
      <dgm:prSet/>
      <dgm:spPr/>
      <dgm:t>
        <a:bodyPr/>
        <a:lstStyle/>
        <a:p>
          <a:endParaRPr lang="en-US"/>
        </a:p>
      </dgm:t>
    </dgm:pt>
    <dgm:pt modelId="{C2CB36CD-7F56-48E0-8DE0-1A36162A8A6B}">
      <dgm:prSet phldrT="[Text]"/>
      <dgm:spPr/>
      <dgm:t>
        <a:bodyPr/>
        <a:lstStyle/>
        <a:p>
          <a:r>
            <a:rPr lang="fa-IR" dirty="0">
              <a:cs typeface="B Zar" panose="00000400000000000000" pitchFamily="2" charset="-78"/>
            </a:rPr>
            <a:t>کیفیت</a:t>
          </a:r>
          <a:endParaRPr lang="en-US" dirty="0">
            <a:cs typeface="B Zar" panose="00000400000000000000" pitchFamily="2" charset="-78"/>
          </a:endParaRPr>
        </a:p>
      </dgm:t>
    </dgm:pt>
    <dgm:pt modelId="{02A51F33-8FCB-4772-A22B-B1B46E1B0CCC}" type="parTrans" cxnId="{E88341C7-BFC2-4852-A31D-6AD31C4693E4}">
      <dgm:prSet/>
      <dgm:spPr/>
      <dgm:t>
        <a:bodyPr/>
        <a:lstStyle/>
        <a:p>
          <a:endParaRPr lang="en-US"/>
        </a:p>
      </dgm:t>
    </dgm:pt>
    <dgm:pt modelId="{FE439EA8-EE93-41F4-B62E-9CC92CE13ADC}" type="sibTrans" cxnId="{E88341C7-BFC2-4852-A31D-6AD31C4693E4}">
      <dgm:prSet/>
      <dgm:spPr/>
      <dgm:t>
        <a:bodyPr/>
        <a:lstStyle/>
        <a:p>
          <a:endParaRPr lang="en-US"/>
        </a:p>
      </dgm:t>
    </dgm:pt>
    <dgm:pt modelId="{E9C2BCCA-A0F1-4D40-AD88-1099FC1DA765}">
      <dgm:prSet phldrT="[Text]"/>
      <dgm:spPr/>
      <dgm:t>
        <a:bodyPr/>
        <a:lstStyle/>
        <a:p>
          <a:r>
            <a:rPr lang="fa-IR" dirty="0">
              <a:cs typeface="B Zar" panose="00000400000000000000" pitchFamily="2" charset="-78"/>
            </a:rPr>
            <a:t>منابع</a:t>
          </a:r>
          <a:endParaRPr lang="en-US" dirty="0">
            <a:cs typeface="B Zar" panose="00000400000000000000" pitchFamily="2" charset="-78"/>
          </a:endParaRPr>
        </a:p>
      </dgm:t>
    </dgm:pt>
    <dgm:pt modelId="{060A553B-5653-458D-9EF5-B35E42C39AB6}" type="parTrans" cxnId="{F17A2264-B90D-4AFA-8B92-E79E32755198}">
      <dgm:prSet/>
      <dgm:spPr/>
      <dgm:t>
        <a:bodyPr/>
        <a:lstStyle/>
        <a:p>
          <a:endParaRPr lang="en-US"/>
        </a:p>
      </dgm:t>
    </dgm:pt>
    <dgm:pt modelId="{040D116D-8337-4FFB-8C96-67A69C9F8ABA}" type="sibTrans" cxnId="{F17A2264-B90D-4AFA-8B92-E79E32755198}">
      <dgm:prSet/>
      <dgm:spPr/>
      <dgm:t>
        <a:bodyPr/>
        <a:lstStyle/>
        <a:p>
          <a:endParaRPr lang="en-US"/>
        </a:p>
      </dgm:t>
    </dgm:pt>
    <dgm:pt modelId="{88129950-B9D0-4C3D-BC60-48846971FFD6}">
      <dgm:prSet phldrT="[Text]"/>
      <dgm:spPr/>
      <dgm:t>
        <a:bodyPr/>
        <a:lstStyle/>
        <a:p>
          <a:r>
            <a:rPr lang="fa-IR" dirty="0">
              <a:cs typeface="B Zar" panose="00000400000000000000" pitchFamily="2" charset="-78"/>
            </a:rPr>
            <a:t>بودجه</a:t>
          </a:r>
          <a:endParaRPr lang="en-US" dirty="0">
            <a:cs typeface="B Zar" panose="00000400000000000000" pitchFamily="2" charset="-78"/>
          </a:endParaRPr>
        </a:p>
      </dgm:t>
    </dgm:pt>
    <dgm:pt modelId="{377360C7-AB36-4CD3-8BB6-57F6B93E2DF3}" type="parTrans" cxnId="{72EB5587-70BB-41DF-87FD-516280EE92E6}">
      <dgm:prSet/>
      <dgm:spPr/>
      <dgm:t>
        <a:bodyPr/>
        <a:lstStyle/>
        <a:p>
          <a:endParaRPr lang="en-US"/>
        </a:p>
      </dgm:t>
    </dgm:pt>
    <dgm:pt modelId="{6F9A7943-92B3-46A0-93D6-B416D12B55E8}" type="sibTrans" cxnId="{72EB5587-70BB-41DF-87FD-516280EE92E6}">
      <dgm:prSet/>
      <dgm:spPr/>
      <dgm:t>
        <a:bodyPr/>
        <a:lstStyle/>
        <a:p>
          <a:endParaRPr lang="en-US"/>
        </a:p>
      </dgm:t>
    </dgm:pt>
    <dgm:pt modelId="{A9D35281-B2B8-44E3-A83D-456EF0BC8BB0}">
      <dgm:prSet phldrT="[Text]"/>
      <dgm:spPr/>
      <dgm:t>
        <a:bodyPr/>
        <a:lstStyle/>
        <a:p>
          <a:r>
            <a:rPr lang="fa-IR" dirty="0">
              <a:cs typeface="B Zar" panose="00000400000000000000" pitchFamily="2" charset="-78"/>
            </a:rPr>
            <a:t>ریسک</a:t>
          </a:r>
          <a:endParaRPr lang="en-US" dirty="0">
            <a:cs typeface="B Zar" panose="00000400000000000000" pitchFamily="2" charset="-78"/>
          </a:endParaRPr>
        </a:p>
      </dgm:t>
    </dgm:pt>
    <dgm:pt modelId="{7A09994B-8BAD-47B9-A787-6D9E82566B0F}" type="parTrans" cxnId="{37D3FDFE-F346-4096-BAFE-63AACF5158CD}">
      <dgm:prSet/>
      <dgm:spPr/>
      <dgm:t>
        <a:bodyPr/>
        <a:lstStyle/>
        <a:p>
          <a:endParaRPr lang="en-US"/>
        </a:p>
      </dgm:t>
    </dgm:pt>
    <dgm:pt modelId="{26EB8B35-D4D0-4D71-BCC3-11A69E19D2B5}" type="sibTrans" cxnId="{37D3FDFE-F346-4096-BAFE-63AACF5158CD}">
      <dgm:prSet/>
      <dgm:spPr/>
      <dgm:t>
        <a:bodyPr/>
        <a:lstStyle/>
        <a:p>
          <a:endParaRPr lang="en-US"/>
        </a:p>
      </dgm:t>
    </dgm:pt>
    <dgm:pt modelId="{F9D2F309-150F-4E77-9968-6990AF932556}">
      <dgm:prSet phldrT="[Text]"/>
      <dgm:spPr/>
      <dgm:t>
        <a:bodyPr/>
        <a:lstStyle/>
        <a:p>
          <a:r>
            <a:rPr lang="fa-IR" dirty="0">
              <a:cs typeface="B Zar" panose="00000400000000000000" pitchFamily="2" charset="-78"/>
            </a:rPr>
            <a:t>زمان</a:t>
          </a:r>
          <a:endParaRPr lang="en-US" dirty="0">
            <a:cs typeface="B Zar" panose="00000400000000000000" pitchFamily="2" charset="-78"/>
          </a:endParaRPr>
        </a:p>
      </dgm:t>
    </dgm:pt>
    <dgm:pt modelId="{ECF8A1A4-9227-47E1-A94C-F28EE47CF1CD}" type="parTrans" cxnId="{59B0ADBB-C79E-408E-ADFF-A752D3E035AC}">
      <dgm:prSet/>
      <dgm:spPr/>
      <dgm:t>
        <a:bodyPr/>
        <a:lstStyle/>
        <a:p>
          <a:endParaRPr lang="en-US"/>
        </a:p>
      </dgm:t>
    </dgm:pt>
    <dgm:pt modelId="{BA3921B8-B540-4927-9AD2-1C8AB10BA70B}" type="sibTrans" cxnId="{59B0ADBB-C79E-408E-ADFF-A752D3E035AC}">
      <dgm:prSet/>
      <dgm:spPr/>
      <dgm:t>
        <a:bodyPr/>
        <a:lstStyle/>
        <a:p>
          <a:endParaRPr lang="en-US"/>
        </a:p>
      </dgm:t>
    </dgm:pt>
    <dgm:pt modelId="{C49749A3-BB79-43A3-A03F-581E534C4C47}">
      <dgm:prSet phldrT="[Text]"/>
      <dgm:spPr/>
      <dgm:t>
        <a:bodyPr/>
        <a:lstStyle/>
        <a:p>
          <a:r>
            <a:rPr lang="fa-IR" dirty="0">
              <a:cs typeface="B Zar" panose="00000400000000000000" pitchFamily="2" charset="-78"/>
            </a:rPr>
            <a:t>محدوده</a:t>
          </a:r>
          <a:endParaRPr lang="en-US" dirty="0">
            <a:cs typeface="B Zar" panose="00000400000000000000" pitchFamily="2" charset="-78"/>
          </a:endParaRPr>
        </a:p>
      </dgm:t>
    </dgm:pt>
    <dgm:pt modelId="{C0BCD6B2-780D-4D3C-BEC6-707348C33EBA}" type="parTrans" cxnId="{2D237D92-CE10-45DA-BA40-40893F8F9D8A}">
      <dgm:prSet/>
      <dgm:spPr/>
      <dgm:t>
        <a:bodyPr/>
        <a:lstStyle/>
        <a:p>
          <a:endParaRPr lang="en-US"/>
        </a:p>
      </dgm:t>
    </dgm:pt>
    <dgm:pt modelId="{AF11FD6A-045D-495A-B67E-4388022D6202}" type="sibTrans" cxnId="{2D237D92-CE10-45DA-BA40-40893F8F9D8A}">
      <dgm:prSet/>
      <dgm:spPr/>
      <dgm:t>
        <a:bodyPr/>
        <a:lstStyle/>
        <a:p>
          <a:endParaRPr lang="en-US"/>
        </a:p>
      </dgm:t>
    </dgm:pt>
    <dgm:pt modelId="{73C6DFE3-602E-492C-ABE5-24053C6D3340}" type="pres">
      <dgm:prSet presAssocID="{E0C84006-BD44-4E86-AEA5-427E223446E8}" presName="Name0" presStyleCnt="0">
        <dgm:presLayoutVars>
          <dgm:chMax val="1"/>
          <dgm:chPref val="1"/>
          <dgm:dir/>
          <dgm:animOne val="branch"/>
          <dgm:animLvl val="lvl"/>
        </dgm:presLayoutVars>
      </dgm:prSet>
      <dgm:spPr/>
    </dgm:pt>
    <dgm:pt modelId="{C9C2B046-2FA5-447A-BC51-B6361AA85790}" type="pres">
      <dgm:prSet presAssocID="{0220F4E7-4FED-4366-82B4-32C66CC25674}" presName="Parent" presStyleLbl="node0" presStyleIdx="0" presStyleCnt="1">
        <dgm:presLayoutVars>
          <dgm:chMax val="6"/>
          <dgm:chPref val="6"/>
        </dgm:presLayoutVars>
      </dgm:prSet>
      <dgm:spPr/>
    </dgm:pt>
    <dgm:pt modelId="{4566D070-6486-49A6-B952-F686122E46D0}" type="pres">
      <dgm:prSet presAssocID="{C2CB36CD-7F56-48E0-8DE0-1A36162A8A6B}" presName="Accent1" presStyleCnt="0"/>
      <dgm:spPr/>
    </dgm:pt>
    <dgm:pt modelId="{6AFAC158-2FF1-44C2-81FA-125642DEC7A9}" type="pres">
      <dgm:prSet presAssocID="{C2CB36CD-7F56-48E0-8DE0-1A36162A8A6B}" presName="Accent" presStyleLbl="bgShp" presStyleIdx="0" presStyleCnt="6"/>
      <dgm:spPr/>
    </dgm:pt>
    <dgm:pt modelId="{4121276E-F4A9-4B08-895C-02556A2ED70E}" type="pres">
      <dgm:prSet presAssocID="{C2CB36CD-7F56-48E0-8DE0-1A36162A8A6B}" presName="Child1" presStyleLbl="node1" presStyleIdx="0" presStyleCnt="6">
        <dgm:presLayoutVars>
          <dgm:chMax val="0"/>
          <dgm:chPref val="0"/>
          <dgm:bulletEnabled val="1"/>
        </dgm:presLayoutVars>
      </dgm:prSet>
      <dgm:spPr/>
    </dgm:pt>
    <dgm:pt modelId="{E8505D3E-6C63-4636-8EEB-1A5B410991AB}" type="pres">
      <dgm:prSet presAssocID="{E9C2BCCA-A0F1-4D40-AD88-1099FC1DA765}" presName="Accent2" presStyleCnt="0"/>
      <dgm:spPr/>
    </dgm:pt>
    <dgm:pt modelId="{A7A7362B-D50E-4410-B132-AFA30C69868C}" type="pres">
      <dgm:prSet presAssocID="{E9C2BCCA-A0F1-4D40-AD88-1099FC1DA765}" presName="Accent" presStyleLbl="bgShp" presStyleIdx="1" presStyleCnt="6"/>
      <dgm:spPr/>
    </dgm:pt>
    <dgm:pt modelId="{05059728-A957-41CC-B83B-C9B5CA26536E}" type="pres">
      <dgm:prSet presAssocID="{E9C2BCCA-A0F1-4D40-AD88-1099FC1DA765}" presName="Child2" presStyleLbl="node1" presStyleIdx="1" presStyleCnt="6">
        <dgm:presLayoutVars>
          <dgm:chMax val="0"/>
          <dgm:chPref val="0"/>
          <dgm:bulletEnabled val="1"/>
        </dgm:presLayoutVars>
      </dgm:prSet>
      <dgm:spPr/>
    </dgm:pt>
    <dgm:pt modelId="{748AE9D8-7006-4047-9332-6EBB4F65BE04}" type="pres">
      <dgm:prSet presAssocID="{88129950-B9D0-4C3D-BC60-48846971FFD6}" presName="Accent3" presStyleCnt="0"/>
      <dgm:spPr/>
    </dgm:pt>
    <dgm:pt modelId="{E05BFF77-6F7D-4E7C-BE53-72BC1949F9E7}" type="pres">
      <dgm:prSet presAssocID="{88129950-B9D0-4C3D-BC60-48846971FFD6}" presName="Accent" presStyleLbl="bgShp" presStyleIdx="2" presStyleCnt="6"/>
      <dgm:spPr/>
    </dgm:pt>
    <dgm:pt modelId="{D7849253-6AF2-4956-A28B-12E30D64B70D}" type="pres">
      <dgm:prSet presAssocID="{88129950-B9D0-4C3D-BC60-48846971FFD6}" presName="Child3" presStyleLbl="node1" presStyleIdx="2" presStyleCnt="6">
        <dgm:presLayoutVars>
          <dgm:chMax val="0"/>
          <dgm:chPref val="0"/>
          <dgm:bulletEnabled val="1"/>
        </dgm:presLayoutVars>
      </dgm:prSet>
      <dgm:spPr/>
    </dgm:pt>
    <dgm:pt modelId="{1B9106FE-8283-433A-81FB-8320DE2004CE}" type="pres">
      <dgm:prSet presAssocID="{A9D35281-B2B8-44E3-A83D-456EF0BC8BB0}" presName="Accent4" presStyleCnt="0"/>
      <dgm:spPr/>
    </dgm:pt>
    <dgm:pt modelId="{D1B57B88-99DA-40A3-88E0-71E46A4721B1}" type="pres">
      <dgm:prSet presAssocID="{A9D35281-B2B8-44E3-A83D-456EF0BC8BB0}" presName="Accent" presStyleLbl="bgShp" presStyleIdx="3" presStyleCnt="6"/>
      <dgm:spPr/>
    </dgm:pt>
    <dgm:pt modelId="{5352568D-5F12-41BF-BCE8-1D46A3421C74}" type="pres">
      <dgm:prSet presAssocID="{A9D35281-B2B8-44E3-A83D-456EF0BC8BB0}" presName="Child4" presStyleLbl="node1" presStyleIdx="3" presStyleCnt="6">
        <dgm:presLayoutVars>
          <dgm:chMax val="0"/>
          <dgm:chPref val="0"/>
          <dgm:bulletEnabled val="1"/>
        </dgm:presLayoutVars>
      </dgm:prSet>
      <dgm:spPr/>
    </dgm:pt>
    <dgm:pt modelId="{40DC6492-4ABE-4474-A011-AF8A640E6CA3}" type="pres">
      <dgm:prSet presAssocID="{F9D2F309-150F-4E77-9968-6990AF932556}" presName="Accent5" presStyleCnt="0"/>
      <dgm:spPr/>
    </dgm:pt>
    <dgm:pt modelId="{C5D55E90-3C85-4D1F-B2B3-B6C2DC1E40C3}" type="pres">
      <dgm:prSet presAssocID="{F9D2F309-150F-4E77-9968-6990AF932556}" presName="Accent" presStyleLbl="bgShp" presStyleIdx="4" presStyleCnt="6"/>
      <dgm:spPr/>
    </dgm:pt>
    <dgm:pt modelId="{FA484409-970C-4897-B648-4FE6CBF51C8C}" type="pres">
      <dgm:prSet presAssocID="{F9D2F309-150F-4E77-9968-6990AF932556}" presName="Child5" presStyleLbl="node1" presStyleIdx="4" presStyleCnt="6">
        <dgm:presLayoutVars>
          <dgm:chMax val="0"/>
          <dgm:chPref val="0"/>
          <dgm:bulletEnabled val="1"/>
        </dgm:presLayoutVars>
      </dgm:prSet>
      <dgm:spPr/>
    </dgm:pt>
    <dgm:pt modelId="{A1C4FAB1-A4C9-4B79-BFF3-44B95275F0CD}" type="pres">
      <dgm:prSet presAssocID="{C49749A3-BB79-43A3-A03F-581E534C4C47}" presName="Accent6" presStyleCnt="0"/>
      <dgm:spPr/>
    </dgm:pt>
    <dgm:pt modelId="{022AB578-F029-4E27-9A41-8108E7035A76}" type="pres">
      <dgm:prSet presAssocID="{C49749A3-BB79-43A3-A03F-581E534C4C47}" presName="Accent" presStyleLbl="bgShp" presStyleIdx="5" presStyleCnt="6"/>
      <dgm:spPr/>
    </dgm:pt>
    <dgm:pt modelId="{BC341F95-429D-4B0F-BFF2-5F9759BD38FE}" type="pres">
      <dgm:prSet presAssocID="{C49749A3-BB79-43A3-A03F-581E534C4C47}" presName="Child6" presStyleLbl="node1" presStyleIdx="5" presStyleCnt="6">
        <dgm:presLayoutVars>
          <dgm:chMax val="0"/>
          <dgm:chPref val="0"/>
          <dgm:bulletEnabled val="1"/>
        </dgm:presLayoutVars>
      </dgm:prSet>
      <dgm:spPr/>
    </dgm:pt>
  </dgm:ptLst>
  <dgm:cxnLst>
    <dgm:cxn modelId="{F17A2264-B90D-4AFA-8B92-E79E32755198}" srcId="{0220F4E7-4FED-4366-82B4-32C66CC25674}" destId="{E9C2BCCA-A0F1-4D40-AD88-1099FC1DA765}" srcOrd="1" destOrd="0" parTransId="{060A553B-5653-458D-9EF5-B35E42C39AB6}" sibTransId="{040D116D-8337-4FFB-8C96-67A69C9F8ABA}"/>
    <dgm:cxn modelId="{B6E4446A-6688-40E6-9B05-F021FA994E3E}" type="presOf" srcId="{88129950-B9D0-4C3D-BC60-48846971FFD6}" destId="{D7849253-6AF2-4956-A28B-12E30D64B70D}" srcOrd="0" destOrd="0" presId="urn:microsoft.com/office/officeart/2011/layout/HexagonRadial"/>
    <dgm:cxn modelId="{96862D76-4E9F-4556-9B81-F2209D3286AA}" type="presOf" srcId="{E9C2BCCA-A0F1-4D40-AD88-1099FC1DA765}" destId="{05059728-A957-41CC-B83B-C9B5CA26536E}" srcOrd="0" destOrd="0" presId="urn:microsoft.com/office/officeart/2011/layout/HexagonRadial"/>
    <dgm:cxn modelId="{72EB5587-70BB-41DF-87FD-516280EE92E6}" srcId="{0220F4E7-4FED-4366-82B4-32C66CC25674}" destId="{88129950-B9D0-4C3D-BC60-48846971FFD6}" srcOrd="2" destOrd="0" parTransId="{377360C7-AB36-4CD3-8BB6-57F6B93E2DF3}" sibTransId="{6F9A7943-92B3-46A0-93D6-B416D12B55E8}"/>
    <dgm:cxn modelId="{A259018C-4158-48B7-BC0B-D8A9C554F323}" type="presOf" srcId="{0220F4E7-4FED-4366-82B4-32C66CC25674}" destId="{C9C2B046-2FA5-447A-BC51-B6361AA85790}" srcOrd="0" destOrd="0" presId="urn:microsoft.com/office/officeart/2011/layout/HexagonRadial"/>
    <dgm:cxn modelId="{2D237D92-CE10-45DA-BA40-40893F8F9D8A}" srcId="{0220F4E7-4FED-4366-82B4-32C66CC25674}" destId="{C49749A3-BB79-43A3-A03F-581E534C4C47}" srcOrd="5" destOrd="0" parTransId="{C0BCD6B2-780D-4D3C-BEC6-707348C33EBA}" sibTransId="{AF11FD6A-045D-495A-B67E-4388022D6202}"/>
    <dgm:cxn modelId="{4283C1B1-1F18-43A8-81B7-1E23B11A19EB}" type="presOf" srcId="{C2CB36CD-7F56-48E0-8DE0-1A36162A8A6B}" destId="{4121276E-F4A9-4B08-895C-02556A2ED70E}" srcOrd="0" destOrd="0" presId="urn:microsoft.com/office/officeart/2011/layout/HexagonRadial"/>
    <dgm:cxn modelId="{4FA849B6-77E2-460C-8098-2D0831C78501}" type="presOf" srcId="{A9D35281-B2B8-44E3-A83D-456EF0BC8BB0}" destId="{5352568D-5F12-41BF-BCE8-1D46A3421C74}" srcOrd="0" destOrd="0" presId="urn:microsoft.com/office/officeart/2011/layout/HexagonRadial"/>
    <dgm:cxn modelId="{D60B58B7-098D-4AC5-A5E7-7F2E8FAAEF73}" type="presOf" srcId="{E0C84006-BD44-4E86-AEA5-427E223446E8}" destId="{73C6DFE3-602E-492C-ABE5-24053C6D3340}" srcOrd="0" destOrd="0" presId="urn:microsoft.com/office/officeart/2011/layout/HexagonRadial"/>
    <dgm:cxn modelId="{59B0ADBB-C79E-408E-ADFF-A752D3E035AC}" srcId="{0220F4E7-4FED-4366-82B4-32C66CC25674}" destId="{F9D2F309-150F-4E77-9968-6990AF932556}" srcOrd="4" destOrd="0" parTransId="{ECF8A1A4-9227-47E1-A94C-F28EE47CF1CD}" sibTransId="{BA3921B8-B540-4927-9AD2-1C8AB10BA70B}"/>
    <dgm:cxn modelId="{E88341C7-BFC2-4852-A31D-6AD31C4693E4}" srcId="{0220F4E7-4FED-4366-82B4-32C66CC25674}" destId="{C2CB36CD-7F56-48E0-8DE0-1A36162A8A6B}" srcOrd="0" destOrd="0" parTransId="{02A51F33-8FCB-4772-A22B-B1B46E1B0CCC}" sibTransId="{FE439EA8-EE93-41F4-B62E-9CC92CE13ADC}"/>
    <dgm:cxn modelId="{A0DEFCE6-0D23-4EDF-B9BE-9024C1E8D195}" type="presOf" srcId="{C49749A3-BB79-43A3-A03F-581E534C4C47}" destId="{BC341F95-429D-4B0F-BFF2-5F9759BD38FE}" srcOrd="0" destOrd="0" presId="urn:microsoft.com/office/officeart/2011/layout/HexagonRadial"/>
    <dgm:cxn modelId="{EC1505E9-5DA8-4891-9626-773B76940A71}" type="presOf" srcId="{F9D2F309-150F-4E77-9968-6990AF932556}" destId="{FA484409-970C-4897-B648-4FE6CBF51C8C}" srcOrd="0" destOrd="0" presId="urn:microsoft.com/office/officeart/2011/layout/HexagonRadial"/>
    <dgm:cxn modelId="{D30843E9-09C3-47F1-A31C-72118E20FD73}" srcId="{E0C84006-BD44-4E86-AEA5-427E223446E8}" destId="{0220F4E7-4FED-4366-82B4-32C66CC25674}" srcOrd="0" destOrd="0" parTransId="{E9EFAC0C-58EB-4D61-826D-CBD85076D020}" sibTransId="{DD833188-31A3-4963-A46B-6446DB8088A6}"/>
    <dgm:cxn modelId="{37D3FDFE-F346-4096-BAFE-63AACF5158CD}" srcId="{0220F4E7-4FED-4366-82B4-32C66CC25674}" destId="{A9D35281-B2B8-44E3-A83D-456EF0BC8BB0}" srcOrd="3" destOrd="0" parTransId="{7A09994B-8BAD-47B9-A787-6D9E82566B0F}" sibTransId="{26EB8B35-D4D0-4D71-BCC3-11A69E19D2B5}"/>
    <dgm:cxn modelId="{86D67134-FA96-4C63-A448-25FB6B34ACA1}" type="presParOf" srcId="{73C6DFE3-602E-492C-ABE5-24053C6D3340}" destId="{C9C2B046-2FA5-447A-BC51-B6361AA85790}" srcOrd="0" destOrd="0" presId="urn:microsoft.com/office/officeart/2011/layout/HexagonRadial"/>
    <dgm:cxn modelId="{E5CF6EA8-FFF9-4CF5-8B33-EE60887E84D4}" type="presParOf" srcId="{73C6DFE3-602E-492C-ABE5-24053C6D3340}" destId="{4566D070-6486-49A6-B952-F686122E46D0}" srcOrd="1" destOrd="0" presId="urn:microsoft.com/office/officeart/2011/layout/HexagonRadial"/>
    <dgm:cxn modelId="{823DB427-62AD-4A36-8E4D-D5CF0E83A67B}" type="presParOf" srcId="{4566D070-6486-49A6-B952-F686122E46D0}" destId="{6AFAC158-2FF1-44C2-81FA-125642DEC7A9}" srcOrd="0" destOrd="0" presId="urn:microsoft.com/office/officeart/2011/layout/HexagonRadial"/>
    <dgm:cxn modelId="{07243D79-5D78-49CF-B21F-2BFF139949FA}" type="presParOf" srcId="{73C6DFE3-602E-492C-ABE5-24053C6D3340}" destId="{4121276E-F4A9-4B08-895C-02556A2ED70E}" srcOrd="2" destOrd="0" presId="urn:microsoft.com/office/officeart/2011/layout/HexagonRadial"/>
    <dgm:cxn modelId="{BE2F0960-3D63-42DB-A477-E38670AD93E4}" type="presParOf" srcId="{73C6DFE3-602E-492C-ABE5-24053C6D3340}" destId="{E8505D3E-6C63-4636-8EEB-1A5B410991AB}" srcOrd="3" destOrd="0" presId="urn:microsoft.com/office/officeart/2011/layout/HexagonRadial"/>
    <dgm:cxn modelId="{F6F920D4-2BAE-44FD-8D73-6A3AB7FEB7CD}" type="presParOf" srcId="{E8505D3E-6C63-4636-8EEB-1A5B410991AB}" destId="{A7A7362B-D50E-4410-B132-AFA30C69868C}" srcOrd="0" destOrd="0" presId="urn:microsoft.com/office/officeart/2011/layout/HexagonRadial"/>
    <dgm:cxn modelId="{1F76CF9C-91DD-4B21-B4D8-3980D8226D0B}" type="presParOf" srcId="{73C6DFE3-602E-492C-ABE5-24053C6D3340}" destId="{05059728-A957-41CC-B83B-C9B5CA26536E}" srcOrd="4" destOrd="0" presId="urn:microsoft.com/office/officeart/2011/layout/HexagonRadial"/>
    <dgm:cxn modelId="{2BB745C4-9864-4B9E-B11F-99689F7854F3}" type="presParOf" srcId="{73C6DFE3-602E-492C-ABE5-24053C6D3340}" destId="{748AE9D8-7006-4047-9332-6EBB4F65BE04}" srcOrd="5" destOrd="0" presId="urn:microsoft.com/office/officeart/2011/layout/HexagonRadial"/>
    <dgm:cxn modelId="{51343FA1-ACA8-4A50-A9CE-B01F78084165}" type="presParOf" srcId="{748AE9D8-7006-4047-9332-6EBB4F65BE04}" destId="{E05BFF77-6F7D-4E7C-BE53-72BC1949F9E7}" srcOrd="0" destOrd="0" presId="urn:microsoft.com/office/officeart/2011/layout/HexagonRadial"/>
    <dgm:cxn modelId="{D9BBDB06-4D72-43B5-B2AB-148C29B1704E}" type="presParOf" srcId="{73C6DFE3-602E-492C-ABE5-24053C6D3340}" destId="{D7849253-6AF2-4956-A28B-12E30D64B70D}" srcOrd="6" destOrd="0" presId="urn:microsoft.com/office/officeart/2011/layout/HexagonRadial"/>
    <dgm:cxn modelId="{E8A5661C-4575-4B4F-B00C-93118F7A1277}" type="presParOf" srcId="{73C6DFE3-602E-492C-ABE5-24053C6D3340}" destId="{1B9106FE-8283-433A-81FB-8320DE2004CE}" srcOrd="7" destOrd="0" presId="urn:microsoft.com/office/officeart/2011/layout/HexagonRadial"/>
    <dgm:cxn modelId="{25CAE41A-4EB5-4EC3-B7F5-5ED6B3F5E763}" type="presParOf" srcId="{1B9106FE-8283-433A-81FB-8320DE2004CE}" destId="{D1B57B88-99DA-40A3-88E0-71E46A4721B1}" srcOrd="0" destOrd="0" presId="urn:microsoft.com/office/officeart/2011/layout/HexagonRadial"/>
    <dgm:cxn modelId="{D1D40D65-603F-48B0-A8D4-4A09254D8A19}" type="presParOf" srcId="{73C6DFE3-602E-492C-ABE5-24053C6D3340}" destId="{5352568D-5F12-41BF-BCE8-1D46A3421C74}" srcOrd="8" destOrd="0" presId="urn:microsoft.com/office/officeart/2011/layout/HexagonRadial"/>
    <dgm:cxn modelId="{856F6165-FF41-4D85-890E-12851BCDD64D}" type="presParOf" srcId="{73C6DFE3-602E-492C-ABE5-24053C6D3340}" destId="{40DC6492-4ABE-4474-A011-AF8A640E6CA3}" srcOrd="9" destOrd="0" presId="urn:microsoft.com/office/officeart/2011/layout/HexagonRadial"/>
    <dgm:cxn modelId="{83DE36D0-7026-426C-B86D-122ABB4C49C5}" type="presParOf" srcId="{40DC6492-4ABE-4474-A011-AF8A640E6CA3}" destId="{C5D55E90-3C85-4D1F-B2B3-B6C2DC1E40C3}" srcOrd="0" destOrd="0" presId="urn:microsoft.com/office/officeart/2011/layout/HexagonRadial"/>
    <dgm:cxn modelId="{C9AA7E4D-54E7-433D-A9BC-84AF8F8DAB2B}" type="presParOf" srcId="{73C6DFE3-602E-492C-ABE5-24053C6D3340}" destId="{FA484409-970C-4897-B648-4FE6CBF51C8C}" srcOrd="10" destOrd="0" presId="urn:microsoft.com/office/officeart/2011/layout/HexagonRadial"/>
    <dgm:cxn modelId="{8AD45C49-35CE-4212-A27F-0FA7A0726C57}" type="presParOf" srcId="{73C6DFE3-602E-492C-ABE5-24053C6D3340}" destId="{A1C4FAB1-A4C9-4B79-BFF3-44B95275F0CD}" srcOrd="11" destOrd="0" presId="urn:microsoft.com/office/officeart/2011/layout/HexagonRadial"/>
    <dgm:cxn modelId="{0793A4B4-D198-49F2-93F3-CA9567F8B67C}" type="presParOf" srcId="{A1C4FAB1-A4C9-4B79-BFF3-44B95275F0CD}" destId="{022AB578-F029-4E27-9A41-8108E7035A76}" srcOrd="0" destOrd="0" presId="urn:microsoft.com/office/officeart/2011/layout/HexagonRadial"/>
    <dgm:cxn modelId="{6299DC65-12E6-494D-86EB-F107AB61E4F2}" type="presParOf" srcId="{73C6DFE3-602E-492C-ABE5-24053C6D3340}" destId="{BC341F95-429D-4B0F-BFF2-5F9759BD38FE}"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9A4707-EA71-48A4-A1BD-3EE744A89FA5}"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2908BCBC-3B71-4A3D-9D1B-EAFFCCCEF5C6}">
      <dgm:prSet phldrT="[Text]"/>
      <dgm:spPr/>
      <dgm:t>
        <a:bodyPr/>
        <a:lstStyle/>
        <a:p>
          <a:pPr algn="r" rtl="1"/>
          <a:r>
            <a:rPr lang="fa-IR" dirty="0">
              <a:cs typeface="B Zar" panose="00000400000000000000" pitchFamily="2" charset="-78"/>
            </a:rPr>
            <a:t>احترام گذاشتن	</a:t>
          </a:r>
          <a:endParaRPr lang="en-US" dirty="0">
            <a:cs typeface="B Zar" panose="00000400000000000000" pitchFamily="2" charset="-78"/>
          </a:endParaRPr>
        </a:p>
      </dgm:t>
    </dgm:pt>
    <dgm:pt modelId="{20373E0F-C121-4A46-9BA0-C313886DBD0C}" type="parTrans" cxnId="{C7AA2167-5DDA-4E54-87A4-292A112D3CA8}">
      <dgm:prSet/>
      <dgm:spPr/>
      <dgm:t>
        <a:bodyPr/>
        <a:lstStyle/>
        <a:p>
          <a:endParaRPr lang="en-US"/>
        </a:p>
      </dgm:t>
    </dgm:pt>
    <dgm:pt modelId="{4750252D-6C65-4472-9418-15CFE4BF505C}" type="sibTrans" cxnId="{C7AA2167-5DDA-4E54-87A4-292A112D3CA8}">
      <dgm:prSet/>
      <dgm:spPr/>
      <dgm:t>
        <a:bodyPr/>
        <a:lstStyle/>
        <a:p>
          <a:endParaRPr lang="en-US"/>
        </a:p>
      </dgm:t>
    </dgm:pt>
    <dgm:pt modelId="{1326E76A-477A-4743-8217-7A6DB0B87278}">
      <dgm:prSet phldrT="[Text]"/>
      <dgm:spPr/>
      <dgm:t>
        <a:bodyPr/>
        <a:lstStyle/>
        <a:p>
          <a:pPr algn="r" rtl="1"/>
          <a:r>
            <a:rPr lang="fa-IR" dirty="0">
              <a:cs typeface="B Zar" panose="00000400000000000000" pitchFamily="2" charset="-78"/>
            </a:rPr>
            <a:t>اول گوش دادن</a:t>
          </a:r>
          <a:endParaRPr lang="en-US" dirty="0">
            <a:cs typeface="B Zar" panose="00000400000000000000" pitchFamily="2" charset="-78"/>
          </a:endParaRPr>
        </a:p>
      </dgm:t>
    </dgm:pt>
    <dgm:pt modelId="{DE20F5DE-7800-47B7-B72D-B16BC313EB0D}" type="parTrans" cxnId="{CF6B2D19-E84A-40D1-A813-8377E0DDB9B3}">
      <dgm:prSet/>
      <dgm:spPr/>
      <dgm:t>
        <a:bodyPr/>
        <a:lstStyle/>
        <a:p>
          <a:endParaRPr lang="en-US"/>
        </a:p>
      </dgm:t>
    </dgm:pt>
    <dgm:pt modelId="{D2229318-09BA-4E10-9406-E14088F9DBA3}" type="sibTrans" cxnId="{CF6B2D19-E84A-40D1-A813-8377E0DDB9B3}">
      <dgm:prSet/>
      <dgm:spPr/>
      <dgm:t>
        <a:bodyPr/>
        <a:lstStyle/>
        <a:p>
          <a:endParaRPr lang="en-US"/>
        </a:p>
      </dgm:t>
    </dgm:pt>
    <dgm:pt modelId="{D538EACA-0BE9-4AB6-A55E-2A317E8ED00A}">
      <dgm:prSet phldrT="[Text]"/>
      <dgm:spPr/>
      <dgm:t>
        <a:bodyPr/>
        <a:lstStyle/>
        <a:p>
          <a:pPr algn="r" rtl="1"/>
          <a:r>
            <a:rPr lang="fa-IR" dirty="0">
              <a:cs typeface="B Zar" panose="00000400000000000000" pitchFamily="2" charset="-78"/>
            </a:rPr>
            <a:t>شفاف سازی انتظارات</a:t>
          </a:r>
          <a:endParaRPr lang="en-US" dirty="0">
            <a:cs typeface="B Zar" panose="00000400000000000000" pitchFamily="2" charset="-78"/>
          </a:endParaRPr>
        </a:p>
      </dgm:t>
    </dgm:pt>
    <dgm:pt modelId="{7D79E5D3-173B-45D5-B59F-FFA570E4E0E8}" type="parTrans" cxnId="{5999A41B-CB19-4735-A781-AA71003F9945}">
      <dgm:prSet/>
      <dgm:spPr/>
      <dgm:t>
        <a:bodyPr/>
        <a:lstStyle/>
        <a:p>
          <a:endParaRPr lang="en-US"/>
        </a:p>
      </dgm:t>
    </dgm:pt>
    <dgm:pt modelId="{ABD2309D-FDE0-4EE9-A8C8-5348B2BE5FC6}" type="sibTrans" cxnId="{5999A41B-CB19-4735-A781-AA71003F9945}">
      <dgm:prSet/>
      <dgm:spPr/>
      <dgm:t>
        <a:bodyPr/>
        <a:lstStyle/>
        <a:p>
          <a:endParaRPr lang="en-US"/>
        </a:p>
      </dgm:t>
    </dgm:pt>
    <dgm:pt modelId="{31E6F22D-ADE4-414F-90ED-82D54D1C0C92}">
      <dgm:prSet/>
      <dgm:spPr/>
      <dgm:t>
        <a:bodyPr/>
        <a:lstStyle/>
        <a:p>
          <a:pPr algn="r" rtl="1"/>
          <a:r>
            <a:rPr lang="fa-IR" dirty="0">
              <a:cs typeface="B Zar" panose="00000400000000000000" pitchFamily="2" charset="-78"/>
            </a:rPr>
            <a:t>پاسخ گو بودن</a:t>
          </a:r>
          <a:endParaRPr lang="en-US" dirty="0">
            <a:cs typeface="B Zar" panose="00000400000000000000" pitchFamily="2" charset="-78"/>
          </a:endParaRPr>
        </a:p>
      </dgm:t>
    </dgm:pt>
    <dgm:pt modelId="{B7EBB723-FB3E-4027-91D2-859C1133A9D6}" type="parTrans" cxnId="{0FD4D5B8-85E4-4B3E-8F49-F1DEDA68E6B0}">
      <dgm:prSet/>
      <dgm:spPr/>
      <dgm:t>
        <a:bodyPr/>
        <a:lstStyle/>
        <a:p>
          <a:endParaRPr lang="en-US"/>
        </a:p>
      </dgm:t>
    </dgm:pt>
    <dgm:pt modelId="{AFB821C1-ED39-41D9-831C-A214EA56CFAB}" type="sibTrans" cxnId="{0FD4D5B8-85E4-4B3E-8F49-F1DEDA68E6B0}">
      <dgm:prSet/>
      <dgm:spPr/>
      <dgm:t>
        <a:bodyPr/>
        <a:lstStyle/>
        <a:p>
          <a:endParaRPr lang="en-US"/>
        </a:p>
      </dgm:t>
    </dgm:pt>
    <dgm:pt modelId="{DC089705-7DC7-4A7A-B30D-CBBB21A6FE32}" type="pres">
      <dgm:prSet presAssocID="{339A4707-EA71-48A4-A1BD-3EE744A89FA5}" presName="linear" presStyleCnt="0">
        <dgm:presLayoutVars>
          <dgm:dir val="rev"/>
          <dgm:animLvl val="lvl"/>
          <dgm:resizeHandles val="exact"/>
        </dgm:presLayoutVars>
      </dgm:prSet>
      <dgm:spPr/>
    </dgm:pt>
    <dgm:pt modelId="{004BA789-3044-49A3-B545-567E0429FC02}" type="pres">
      <dgm:prSet presAssocID="{2908BCBC-3B71-4A3D-9D1B-EAFFCCCEF5C6}" presName="parentLin" presStyleCnt="0"/>
      <dgm:spPr/>
    </dgm:pt>
    <dgm:pt modelId="{DCF7A7C0-996A-40D4-A2FC-40D47D96B0A0}" type="pres">
      <dgm:prSet presAssocID="{2908BCBC-3B71-4A3D-9D1B-EAFFCCCEF5C6}" presName="parentLeftMargin" presStyleLbl="node1" presStyleIdx="0" presStyleCnt="4"/>
      <dgm:spPr/>
    </dgm:pt>
    <dgm:pt modelId="{8D84FAB4-F3E9-4129-B0B1-00535B22B662}" type="pres">
      <dgm:prSet presAssocID="{2908BCBC-3B71-4A3D-9D1B-EAFFCCCEF5C6}" presName="parentText" presStyleLbl="node1" presStyleIdx="0" presStyleCnt="4">
        <dgm:presLayoutVars>
          <dgm:chMax val="0"/>
          <dgm:bulletEnabled val="1"/>
        </dgm:presLayoutVars>
      </dgm:prSet>
      <dgm:spPr/>
    </dgm:pt>
    <dgm:pt modelId="{F715A231-31FD-4D1B-A0FF-8E8514EC089A}" type="pres">
      <dgm:prSet presAssocID="{2908BCBC-3B71-4A3D-9D1B-EAFFCCCEF5C6}" presName="negativeSpace" presStyleCnt="0"/>
      <dgm:spPr/>
    </dgm:pt>
    <dgm:pt modelId="{BA53E041-899D-4F24-AC23-DFD7C8998239}" type="pres">
      <dgm:prSet presAssocID="{2908BCBC-3B71-4A3D-9D1B-EAFFCCCEF5C6}" presName="childText" presStyleLbl="conFgAcc1" presStyleIdx="0" presStyleCnt="4">
        <dgm:presLayoutVars>
          <dgm:bulletEnabled val="1"/>
        </dgm:presLayoutVars>
      </dgm:prSet>
      <dgm:spPr/>
    </dgm:pt>
    <dgm:pt modelId="{D5AC10A4-698F-47BD-A3C9-6C86E8FDAAA0}" type="pres">
      <dgm:prSet presAssocID="{4750252D-6C65-4472-9418-15CFE4BF505C}" presName="spaceBetweenRectangles" presStyleCnt="0"/>
      <dgm:spPr/>
    </dgm:pt>
    <dgm:pt modelId="{463F2080-96C6-435F-AC57-2E1DD0E1EC36}" type="pres">
      <dgm:prSet presAssocID="{1326E76A-477A-4743-8217-7A6DB0B87278}" presName="parentLin" presStyleCnt="0"/>
      <dgm:spPr/>
    </dgm:pt>
    <dgm:pt modelId="{5E89D364-67D6-4048-A789-834501AE3FA0}" type="pres">
      <dgm:prSet presAssocID="{1326E76A-477A-4743-8217-7A6DB0B87278}" presName="parentLeftMargin" presStyleLbl="node1" presStyleIdx="0" presStyleCnt="4"/>
      <dgm:spPr/>
    </dgm:pt>
    <dgm:pt modelId="{0D94E0CE-1D93-449C-8F86-EF80543E64BB}" type="pres">
      <dgm:prSet presAssocID="{1326E76A-477A-4743-8217-7A6DB0B87278}" presName="parentText" presStyleLbl="node1" presStyleIdx="1" presStyleCnt="4">
        <dgm:presLayoutVars>
          <dgm:chMax val="0"/>
          <dgm:bulletEnabled val="1"/>
        </dgm:presLayoutVars>
      </dgm:prSet>
      <dgm:spPr/>
    </dgm:pt>
    <dgm:pt modelId="{89D9C6EE-B1D7-473D-9F2E-FBDDAABB9CD9}" type="pres">
      <dgm:prSet presAssocID="{1326E76A-477A-4743-8217-7A6DB0B87278}" presName="negativeSpace" presStyleCnt="0"/>
      <dgm:spPr/>
    </dgm:pt>
    <dgm:pt modelId="{846CB280-642D-4914-B89F-BC508A0A51DD}" type="pres">
      <dgm:prSet presAssocID="{1326E76A-477A-4743-8217-7A6DB0B87278}" presName="childText" presStyleLbl="conFgAcc1" presStyleIdx="1" presStyleCnt="4">
        <dgm:presLayoutVars>
          <dgm:bulletEnabled val="1"/>
        </dgm:presLayoutVars>
      </dgm:prSet>
      <dgm:spPr/>
    </dgm:pt>
    <dgm:pt modelId="{C30D320B-8922-4255-89CC-A262214A2FF6}" type="pres">
      <dgm:prSet presAssocID="{D2229318-09BA-4E10-9406-E14088F9DBA3}" presName="spaceBetweenRectangles" presStyleCnt="0"/>
      <dgm:spPr/>
    </dgm:pt>
    <dgm:pt modelId="{166F3381-2AFD-422D-9073-C827FC001FD0}" type="pres">
      <dgm:prSet presAssocID="{D538EACA-0BE9-4AB6-A55E-2A317E8ED00A}" presName="parentLin" presStyleCnt="0"/>
      <dgm:spPr/>
    </dgm:pt>
    <dgm:pt modelId="{3DBF0912-730C-4EC7-88E0-0EC112729B3B}" type="pres">
      <dgm:prSet presAssocID="{D538EACA-0BE9-4AB6-A55E-2A317E8ED00A}" presName="parentLeftMargin" presStyleLbl="node1" presStyleIdx="1" presStyleCnt="4"/>
      <dgm:spPr/>
    </dgm:pt>
    <dgm:pt modelId="{BC410557-3E36-4A69-A37E-44D6BBEC78E5}" type="pres">
      <dgm:prSet presAssocID="{D538EACA-0BE9-4AB6-A55E-2A317E8ED00A}" presName="parentText" presStyleLbl="node1" presStyleIdx="2" presStyleCnt="4">
        <dgm:presLayoutVars>
          <dgm:chMax val="0"/>
          <dgm:bulletEnabled val="1"/>
        </dgm:presLayoutVars>
      </dgm:prSet>
      <dgm:spPr/>
    </dgm:pt>
    <dgm:pt modelId="{0CA8D01C-0C94-462D-8E67-6421F7DC6487}" type="pres">
      <dgm:prSet presAssocID="{D538EACA-0BE9-4AB6-A55E-2A317E8ED00A}" presName="negativeSpace" presStyleCnt="0"/>
      <dgm:spPr/>
    </dgm:pt>
    <dgm:pt modelId="{31D7D917-5269-4423-98E3-9004F15A686D}" type="pres">
      <dgm:prSet presAssocID="{D538EACA-0BE9-4AB6-A55E-2A317E8ED00A}" presName="childText" presStyleLbl="conFgAcc1" presStyleIdx="2" presStyleCnt="4">
        <dgm:presLayoutVars>
          <dgm:bulletEnabled val="1"/>
        </dgm:presLayoutVars>
      </dgm:prSet>
      <dgm:spPr/>
    </dgm:pt>
    <dgm:pt modelId="{385D9F85-EBA5-40EA-A88E-1F63B18767EA}" type="pres">
      <dgm:prSet presAssocID="{ABD2309D-FDE0-4EE9-A8C8-5348B2BE5FC6}" presName="spaceBetweenRectangles" presStyleCnt="0"/>
      <dgm:spPr/>
    </dgm:pt>
    <dgm:pt modelId="{485B66C8-0E80-4DBA-AC89-E86A59F62BA2}" type="pres">
      <dgm:prSet presAssocID="{31E6F22D-ADE4-414F-90ED-82D54D1C0C92}" presName="parentLin" presStyleCnt="0"/>
      <dgm:spPr/>
    </dgm:pt>
    <dgm:pt modelId="{B60CD210-B88D-4536-87D5-A2EEA518371B}" type="pres">
      <dgm:prSet presAssocID="{31E6F22D-ADE4-414F-90ED-82D54D1C0C92}" presName="parentLeftMargin" presStyleLbl="node1" presStyleIdx="2" presStyleCnt="4"/>
      <dgm:spPr/>
    </dgm:pt>
    <dgm:pt modelId="{5CF74F7E-6267-4449-9A9B-9F29DEA26788}" type="pres">
      <dgm:prSet presAssocID="{31E6F22D-ADE4-414F-90ED-82D54D1C0C92}" presName="parentText" presStyleLbl="node1" presStyleIdx="3" presStyleCnt="4">
        <dgm:presLayoutVars>
          <dgm:chMax val="0"/>
          <dgm:bulletEnabled val="1"/>
        </dgm:presLayoutVars>
      </dgm:prSet>
      <dgm:spPr/>
    </dgm:pt>
    <dgm:pt modelId="{4C34867F-789C-4A49-B61D-12B3AAC88ED0}" type="pres">
      <dgm:prSet presAssocID="{31E6F22D-ADE4-414F-90ED-82D54D1C0C92}" presName="negativeSpace" presStyleCnt="0"/>
      <dgm:spPr/>
    </dgm:pt>
    <dgm:pt modelId="{1E762D22-1341-4D84-A936-C9A83F8F2560}" type="pres">
      <dgm:prSet presAssocID="{31E6F22D-ADE4-414F-90ED-82D54D1C0C92}" presName="childText" presStyleLbl="conFgAcc1" presStyleIdx="3" presStyleCnt="4">
        <dgm:presLayoutVars>
          <dgm:bulletEnabled val="1"/>
        </dgm:presLayoutVars>
      </dgm:prSet>
      <dgm:spPr/>
    </dgm:pt>
  </dgm:ptLst>
  <dgm:cxnLst>
    <dgm:cxn modelId="{CF6B2D19-E84A-40D1-A813-8377E0DDB9B3}" srcId="{339A4707-EA71-48A4-A1BD-3EE744A89FA5}" destId="{1326E76A-477A-4743-8217-7A6DB0B87278}" srcOrd="1" destOrd="0" parTransId="{DE20F5DE-7800-47B7-B72D-B16BC313EB0D}" sibTransId="{D2229318-09BA-4E10-9406-E14088F9DBA3}"/>
    <dgm:cxn modelId="{5999A41B-CB19-4735-A781-AA71003F9945}" srcId="{339A4707-EA71-48A4-A1BD-3EE744A89FA5}" destId="{D538EACA-0BE9-4AB6-A55E-2A317E8ED00A}" srcOrd="2" destOrd="0" parTransId="{7D79E5D3-173B-45D5-B59F-FFA570E4E0E8}" sibTransId="{ABD2309D-FDE0-4EE9-A8C8-5348B2BE5FC6}"/>
    <dgm:cxn modelId="{9E2CD61F-0750-42DE-8D96-04173C0E5F30}" type="presOf" srcId="{2908BCBC-3B71-4A3D-9D1B-EAFFCCCEF5C6}" destId="{8D84FAB4-F3E9-4129-B0B1-00535B22B662}" srcOrd="1" destOrd="0" presId="urn:microsoft.com/office/officeart/2005/8/layout/list1"/>
    <dgm:cxn modelId="{E2715A2F-CD69-4244-9821-331DF1239341}" type="presOf" srcId="{D538EACA-0BE9-4AB6-A55E-2A317E8ED00A}" destId="{3DBF0912-730C-4EC7-88E0-0EC112729B3B}" srcOrd="0" destOrd="0" presId="urn:microsoft.com/office/officeart/2005/8/layout/list1"/>
    <dgm:cxn modelId="{BA7DE22F-536A-478A-9937-8A4D1C50EE37}" type="presOf" srcId="{1326E76A-477A-4743-8217-7A6DB0B87278}" destId="{5E89D364-67D6-4048-A789-834501AE3FA0}" srcOrd="0" destOrd="0" presId="urn:microsoft.com/office/officeart/2005/8/layout/list1"/>
    <dgm:cxn modelId="{C7AA2167-5DDA-4E54-87A4-292A112D3CA8}" srcId="{339A4707-EA71-48A4-A1BD-3EE744A89FA5}" destId="{2908BCBC-3B71-4A3D-9D1B-EAFFCCCEF5C6}" srcOrd="0" destOrd="0" parTransId="{20373E0F-C121-4A46-9BA0-C313886DBD0C}" sibTransId="{4750252D-6C65-4472-9418-15CFE4BF505C}"/>
    <dgm:cxn modelId="{658EC34A-DF9F-42D5-A616-BED969AC5003}" type="presOf" srcId="{31E6F22D-ADE4-414F-90ED-82D54D1C0C92}" destId="{B60CD210-B88D-4536-87D5-A2EEA518371B}" srcOrd="0" destOrd="0" presId="urn:microsoft.com/office/officeart/2005/8/layout/list1"/>
    <dgm:cxn modelId="{1CDAF56C-5E30-4670-905A-FA185559DB89}" type="presOf" srcId="{2908BCBC-3B71-4A3D-9D1B-EAFFCCCEF5C6}" destId="{DCF7A7C0-996A-40D4-A2FC-40D47D96B0A0}" srcOrd="0" destOrd="0" presId="urn:microsoft.com/office/officeart/2005/8/layout/list1"/>
    <dgm:cxn modelId="{FA561977-0595-4487-BEF1-6516E4C09B85}" type="presOf" srcId="{339A4707-EA71-48A4-A1BD-3EE744A89FA5}" destId="{DC089705-7DC7-4A7A-B30D-CBBB21A6FE32}" srcOrd="0" destOrd="0" presId="urn:microsoft.com/office/officeart/2005/8/layout/list1"/>
    <dgm:cxn modelId="{11525DA6-6556-4FB2-816C-2F090E744665}" type="presOf" srcId="{31E6F22D-ADE4-414F-90ED-82D54D1C0C92}" destId="{5CF74F7E-6267-4449-9A9B-9F29DEA26788}" srcOrd="1" destOrd="0" presId="urn:microsoft.com/office/officeart/2005/8/layout/list1"/>
    <dgm:cxn modelId="{114744AC-F12B-44CC-AF52-02B0E78D1572}" type="presOf" srcId="{D538EACA-0BE9-4AB6-A55E-2A317E8ED00A}" destId="{BC410557-3E36-4A69-A37E-44D6BBEC78E5}" srcOrd="1" destOrd="0" presId="urn:microsoft.com/office/officeart/2005/8/layout/list1"/>
    <dgm:cxn modelId="{0FD4D5B8-85E4-4B3E-8F49-F1DEDA68E6B0}" srcId="{339A4707-EA71-48A4-A1BD-3EE744A89FA5}" destId="{31E6F22D-ADE4-414F-90ED-82D54D1C0C92}" srcOrd="3" destOrd="0" parTransId="{B7EBB723-FB3E-4027-91D2-859C1133A9D6}" sibTransId="{AFB821C1-ED39-41D9-831C-A214EA56CFAB}"/>
    <dgm:cxn modelId="{1D5812BB-FB56-4C82-8EA9-58682620B580}" type="presOf" srcId="{1326E76A-477A-4743-8217-7A6DB0B87278}" destId="{0D94E0CE-1D93-449C-8F86-EF80543E64BB}" srcOrd="1" destOrd="0" presId="urn:microsoft.com/office/officeart/2005/8/layout/list1"/>
    <dgm:cxn modelId="{331E5AE7-8161-4A89-984E-BD664822FC19}" type="presParOf" srcId="{DC089705-7DC7-4A7A-B30D-CBBB21A6FE32}" destId="{004BA789-3044-49A3-B545-567E0429FC02}" srcOrd="0" destOrd="0" presId="urn:microsoft.com/office/officeart/2005/8/layout/list1"/>
    <dgm:cxn modelId="{29344AD6-8252-4A03-972F-B4D34DDC362D}" type="presParOf" srcId="{004BA789-3044-49A3-B545-567E0429FC02}" destId="{DCF7A7C0-996A-40D4-A2FC-40D47D96B0A0}" srcOrd="0" destOrd="0" presId="urn:microsoft.com/office/officeart/2005/8/layout/list1"/>
    <dgm:cxn modelId="{E21E3FDD-A063-4722-AC2E-97B75C31A481}" type="presParOf" srcId="{004BA789-3044-49A3-B545-567E0429FC02}" destId="{8D84FAB4-F3E9-4129-B0B1-00535B22B662}" srcOrd="1" destOrd="0" presId="urn:microsoft.com/office/officeart/2005/8/layout/list1"/>
    <dgm:cxn modelId="{BBBE8789-CAED-49F5-9E85-65F905EBA8EF}" type="presParOf" srcId="{DC089705-7DC7-4A7A-B30D-CBBB21A6FE32}" destId="{F715A231-31FD-4D1B-A0FF-8E8514EC089A}" srcOrd="1" destOrd="0" presId="urn:microsoft.com/office/officeart/2005/8/layout/list1"/>
    <dgm:cxn modelId="{D12DF946-A0CC-4F28-A186-918AAEF367A8}" type="presParOf" srcId="{DC089705-7DC7-4A7A-B30D-CBBB21A6FE32}" destId="{BA53E041-899D-4F24-AC23-DFD7C8998239}" srcOrd="2" destOrd="0" presId="urn:microsoft.com/office/officeart/2005/8/layout/list1"/>
    <dgm:cxn modelId="{C66E1803-230F-4C43-B2CB-FEA323AC733E}" type="presParOf" srcId="{DC089705-7DC7-4A7A-B30D-CBBB21A6FE32}" destId="{D5AC10A4-698F-47BD-A3C9-6C86E8FDAAA0}" srcOrd="3" destOrd="0" presId="urn:microsoft.com/office/officeart/2005/8/layout/list1"/>
    <dgm:cxn modelId="{138406EE-A057-4E5D-BF87-9BF690034D5F}" type="presParOf" srcId="{DC089705-7DC7-4A7A-B30D-CBBB21A6FE32}" destId="{463F2080-96C6-435F-AC57-2E1DD0E1EC36}" srcOrd="4" destOrd="0" presId="urn:microsoft.com/office/officeart/2005/8/layout/list1"/>
    <dgm:cxn modelId="{72225EF0-CAFD-42DF-A93D-315C93BEBF7F}" type="presParOf" srcId="{463F2080-96C6-435F-AC57-2E1DD0E1EC36}" destId="{5E89D364-67D6-4048-A789-834501AE3FA0}" srcOrd="0" destOrd="0" presId="urn:microsoft.com/office/officeart/2005/8/layout/list1"/>
    <dgm:cxn modelId="{E0036B7E-6CED-473C-8BBE-2AF014503A3C}" type="presParOf" srcId="{463F2080-96C6-435F-AC57-2E1DD0E1EC36}" destId="{0D94E0CE-1D93-449C-8F86-EF80543E64BB}" srcOrd="1" destOrd="0" presId="urn:microsoft.com/office/officeart/2005/8/layout/list1"/>
    <dgm:cxn modelId="{E9501004-ECDB-4BAC-B1F5-2C11784B1BEF}" type="presParOf" srcId="{DC089705-7DC7-4A7A-B30D-CBBB21A6FE32}" destId="{89D9C6EE-B1D7-473D-9F2E-FBDDAABB9CD9}" srcOrd="5" destOrd="0" presId="urn:microsoft.com/office/officeart/2005/8/layout/list1"/>
    <dgm:cxn modelId="{67B32E0E-DC33-42BA-86BC-C1F14D903E1D}" type="presParOf" srcId="{DC089705-7DC7-4A7A-B30D-CBBB21A6FE32}" destId="{846CB280-642D-4914-B89F-BC508A0A51DD}" srcOrd="6" destOrd="0" presId="urn:microsoft.com/office/officeart/2005/8/layout/list1"/>
    <dgm:cxn modelId="{0AFABED9-85B8-43E3-90F8-799B8605AA6F}" type="presParOf" srcId="{DC089705-7DC7-4A7A-B30D-CBBB21A6FE32}" destId="{C30D320B-8922-4255-89CC-A262214A2FF6}" srcOrd="7" destOrd="0" presId="urn:microsoft.com/office/officeart/2005/8/layout/list1"/>
    <dgm:cxn modelId="{E705F347-FEFC-4F4B-A936-732023E665E3}" type="presParOf" srcId="{DC089705-7DC7-4A7A-B30D-CBBB21A6FE32}" destId="{166F3381-2AFD-422D-9073-C827FC001FD0}" srcOrd="8" destOrd="0" presId="urn:microsoft.com/office/officeart/2005/8/layout/list1"/>
    <dgm:cxn modelId="{B2C95313-0B64-47D8-A914-DEB2EEFF2BC2}" type="presParOf" srcId="{166F3381-2AFD-422D-9073-C827FC001FD0}" destId="{3DBF0912-730C-4EC7-88E0-0EC112729B3B}" srcOrd="0" destOrd="0" presId="urn:microsoft.com/office/officeart/2005/8/layout/list1"/>
    <dgm:cxn modelId="{040850FA-3220-4F60-AC63-91F72A3B330E}" type="presParOf" srcId="{166F3381-2AFD-422D-9073-C827FC001FD0}" destId="{BC410557-3E36-4A69-A37E-44D6BBEC78E5}" srcOrd="1" destOrd="0" presId="urn:microsoft.com/office/officeart/2005/8/layout/list1"/>
    <dgm:cxn modelId="{45638E5F-640F-403D-88A3-D2FBC54D224A}" type="presParOf" srcId="{DC089705-7DC7-4A7A-B30D-CBBB21A6FE32}" destId="{0CA8D01C-0C94-462D-8E67-6421F7DC6487}" srcOrd="9" destOrd="0" presId="urn:microsoft.com/office/officeart/2005/8/layout/list1"/>
    <dgm:cxn modelId="{CBEC63BF-9519-4A0A-99D6-358437BF03C9}" type="presParOf" srcId="{DC089705-7DC7-4A7A-B30D-CBBB21A6FE32}" destId="{31D7D917-5269-4423-98E3-9004F15A686D}" srcOrd="10" destOrd="0" presId="urn:microsoft.com/office/officeart/2005/8/layout/list1"/>
    <dgm:cxn modelId="{1335B585-D6D2-4532-8993-AD1C14EE70D4}" type="presParOf" srcId="{DC089705-7DC7-4A7A-B30D-CBBB21A6FE32}" destId="{385D9F85-EBA5-40EA-A88E-1F63B18767EA}" srcOrd="11" destOrd="0" presId="urn:microsoft.com/office/officeart/2005/8/layout/list1"/>
    <dgm:cxn modelId="{05FD4CEB-5CA9-4658-9F3C-3B877B6A1FBF}" type="presParOf" srcId="{DC089705-7DC7-4A7A-B30D-CBBB21A6FE32}" destId="{485B66C8-0E80-4DBA-AC89-E86A59F62BA2}" srcOrd="12" destOrd="0" presId="urn:microsoft.com/office/officeart/2005/8/layout/list1"/>
    <dgm:cxn modelId="{30D6E8FF-5409-4716-8791-BDA27925DDB1}" type="presParOf" srcId="{485B66C8-0E80-4DBA-AC89-E86A59F62BA2}" destId="{B60CD210-B88D-4536-87D5-A2EEA518371B}" srcOrd="0" destOrd="0" presId="urn:microsoft.com/office/officeart/2005/8/layout/list1"/>
    <dgm:cxn modelId="{8CCB0583-C75C-40EA-9C92-AC254A5C55F2}" type="presParOf" srcId="{485B66C8-0E80-4DBA-AC89-E86A59F62BA2}" destId="{5CF74F7E-6267-4449-9A9B-9F29DEA26788}" srcOrd="1" destOrd="0" presId="urn:microsoft.com/office/officeart/2005/8/layout/list1"/>
    <dgm:cxn modelId="{99F7B699-20EA-4047-ADC6-C08DA50C6E55}" type="presParOf" srcId="{DC089705-7DC7-4A7A-B30D-CBBB21A6FE32}" destId="{4C34867F-789C-4A49-B61D-12B3AAC88ED0}" srcOrd="13" destOrd="0" presId="urn:microsoft.com/office/officeart/2005/8/layout/list1"/>
    <dgm:cxn modelId="{2EF84DC5-3656-430A-9F16-2F57945AB6D3}" type="presParOf" srcId="{DC089705-7DC7-4A7A-B30D-CBBB21A6FE32}" destId="{1E762D22-1341-4D84-A936-C9A83F8F2560}" srcOrd="14"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EE7E2-7362-4CE0-844C-76587A23E0E0}">
      <dsp:nvSpPr>
        <dsp:cNvPr id="0" name=""/>
        <dsp:cNvSpPr/>
      </dsp:nvSpPr>
      <dsp:spPr>
        <a:xfrm rot="5400000">
          <a:off x="917182" y="1191395"/>
          <a:ext cx="1036853" cy="1180421"/>
        </a:xfrm>
        <a:prstGeom prst="bentUpArrow">
          <a:avLst>
            <a:gd name="adj1" fmla="val 32840"/>
            <a:gd name="adj2" fmla="val 25000"/>
            <a:gd name="adj3" fmla="val 35780"/>
          </a:avLst>
        </a:prstGeom>
        <a:solidFill>
          <a:schemeClr val="accent5">
            <a:tint val="5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E3530881-0CDE-4DE8-BDDB-15D47A990379}">
      <dsp:nvSpPr>
        <dsp:cNvPr id="0" name=""/>
        <dsp:cNvSpPr/>
      </dsp:nvSpPr>
      <dsp:spPr>
        <a:xfrm>
          <a:off x="642478" y="42022"/>
          <a:ext cx="1745451" cy="1221759"/>
        </a:xfrm>
        <a:prstGeom prst="roundRect">
          <a:avLst>
            <a:gd name="adj" fmla="val 1667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a-IR" sz="2400" kern="1200" dirty="0">
              <a:cs typeface="B Zar" panose="00000400000000000000" pitchFamily="2" charset="-78"/>
            </a:rPr>
            <a:t>آغاز</a:t>
          </a:r>
          <a:endParaRPr lang="en-US" sz="2400" kern="1200" dirty="0">
            <a:cs typeface="B Zar" panose="00000400000000000000" pitchFamily="2" charset="-78"/>
          </a:endParaRPr>
        </a:p>
      </dsp:txBody>
      <dsp:txXfrm>
        <a:off x="702130" y="101674"/>
        <a:ext cx="1626147" cy="1102455"/>
      </dsp:txXfrm>
    </dsp:sp>
    <dsp:sp modelId="{855A06F1-0C81-46B3-8401-DBEF8AF471E2}">
      <dsp:nvSpPr>
        <dsp:cNvPr id="0" name=""/>
        <dsp:cNvSpPr/>
      </dsp:nvSpPr>
      <dsp:spPr>
        <a:xfrm>
          <a:off x="2387930" y="158545"/>
          <a:ext cx="1269474" cy="987479"/>
        </a:xfrm>
        <a:prstGeom prst="rect">
          <a:avLst/>
        </a:prstGeom>
        <a:noFill/>
        <a:ln>
          <a:noFill/>
        </a:ln>
        <a:effectLst/>
      </dsp:spPr>
      <dsp:style>
        <a:lnRef idx="0">
          <a:scrgbClr r="0" g="0" b="0"/>
        </a:lnRef>
        <a:fillRef idx="0">
          <a:scrgbClr r="0" g="0" b="0"/>
        </a:fillRef>
        <a:effectRef idx="0">
          <a:scrgbClr r="0" g="0" b="0"/>
        </a:effectRef>
        <a:fontRef idx="minor"/>
      </dsp:style>
    </dsp:sp>
    <dsp:sp modelId="{6A7DAE04-90D8-4108-85A6-06C6B31ACB5F}">
      <dsp:nvSpPr>
        <dsp:cNvPr id="0" name=""/>
        <dsp:cNvSpPr/>
      </dsp:nvSpPr>
      <dsp:spPr>
        <a:xfrm rot="5400000">
          <a:off x="2364346" y="2563834"/>
          <a:ext cx="1036853" cy="1180421"/>
        </a:xfrm>
        <a:prstGeom prst="bentUpArrow">
          <a:avLst>
            <a:gd name="adj1" fmla="val 32840"/>
            <a:gd name="adj2" fmla="val 25000"/>
            <a:gd name="adj3" fmla="val 35780"/>
          </a:avLst>
        </a:prstGeom>
        <a:solidFill>
          <a:schemeClr val="accent5">
            <a:tint val="50000"/>
            <a:hueOff val="-3591615"/>
            <a:satOff val="15458"/>
            <a:lumOff val="4179"/>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3C00BE03-6E77-409D-9863-7DB182E5B8C0}">
      <dsp:nvSpPr>
        <dsp:cNvPr id="0" name=""/>
        <dsp:cNvSpPr/>
      </dsp:nvSpPr>
      <dsp:spPr>
        <a:xfrm>
          <a:off x="2089643" y="1414461"/>
          <a:ext cx="1745451" cy="1221759"/>
        </a:xfrm>
        <a:prstGeom prst="roundRect">
          <a:avLst>
            <a:gd name="adj" fmla="val 16670"/>
          </a:avLst>
        </a:prstGeom>
        <a:gradFill rotWithShape="0">
          <a:gsLst>
            <a:gs pos="0">
              <a:schemeClr val="accent5">
                <a:hueOff val="-2483469"/>
                <a:satOff val="9953"/>
                <a:lumOff val="2157"/>
                <a:alphaOff val="0"/>
                <a:shade val="51000"/>
                <a:satMod val="130000"/>
              </a:schemeClr>
            </a:gs>
            <a:gs pos="80000">
              <a:schemeClr val="accent5">
                <a:hueOff val="-2483469"/>
                <a:satOff val="9953"/>
                <a:lumOff val="2157"/>
                <a:alphaOff val="0"/>
                <a:shade val="93000"/>
                <a:satMod val="130000"/>
              </a:schemeClr>
            </a:gs>
            <a:gs pos="100000">
              <a:schemeClr val="accent5">
                <a:hueOff val="-2483469"/>
                <a:satOff val="9953"/>
                <a:lumOff val="215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a-IR" sz="2400" kern="1200" dirty="0">
              <a:cs typeface="B Zar" panose="00000400000000000000" pitchFamily="2" charset="-78"/>
            </a:rPr>
            <a:t>برنامه ریزی</a:t>
          </a:r>
          <a:endParaRPr lang="en-US" sz="2400" kern="1200" dirty="0">
            <a:cs typeface="B Zar" panose="00000400000000000000" pitchFamily="2" charset="-78"/>
          </a:endParaRPr>
        </a:p>
      </dsp:txBody>
      <dsp:txXfrm>
        <a:off x="2149295" y="1474113"/>
        <a:ext cx="1626147" cy="1102455"/>
      </dsp:txXfrm>
    </dsp:sp>
    <dsp:sp modelId="{3E062486-C321-42B1-8909-FFA86E136E91}">
      <dsp:nvSpPr>
        <dsp:cNvPr id="0" name=""/>
        <dsp:cNvSpPr/>
      </dsp:nvSpPr>
      <dsp:spPr>
        <a:xfrm>
          <a:off x="3835094" y="1530983"/>
          <a:ext cx="1269474" cy="987479"/>
        </a:xfrm>
        <a:prstGeom prst="rect">
          <a:avLst/>
        </a:prstGeom>
        <a:noFill/>
        <a:ln>
          <a:noFill/>
        </a:ln>
        <a:effectLst/>
      </dsp:spPr>
      <dsp:style>
        <a:lnRef idx="0">
          <a:scrgbClr r="0" g="0" b="0"/>
        </a:lnRef>
        <a:fillRef idx="0">
          <a:scrgbClr r="0" g="0" b="0"/>
        </a:fillRef>
        <a:effectRef idx="0">
          <a:scrgbClr r="0" g="0" b="0"/>
        </a:effectRef>
        <a:fontRef idx="minor"/>
      </dsp:style>
    </dsp:sp>
    <dsp:sp modelId="{B03A34A7-BC3B-4572-82AA-770525722D70}">
      <dsp:nvSpPr>
        <dsp:cNvPr id="0" name=""/>
        <dsp:cNvSpPr/>
      </dsp:nvSpPr>
      <dsp:spPr>
        <a:xfrm rot="5400000">
          <a:off x="3811511" y="3936272"/>
          <a:ext cx="1036853" cy="1180421"/>
        </a:xfrm>
        <a:prstGeom prst="bentUpArrow">
          <a:avLst>
            <a:gd name="adj1" fmla="val 32840"/>
            <a:gd name="adj2" fmla="val 25000"/>
            <a:gd name="adj3" fmla="val 35780"/>
          </a:avLst>
        </a:prstGeom>
        <a:solidFill>
          <a:schemeClr val="accent5">
            <a:tint val="50000"/>
            <a:hueOff val="-7183231"/>
            <a:satOff val="30917"/>
            <a:lumOff val="8358"/>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04E6C9A1-BB4B-4CE6-A348-023AC3081BC0}">
      <dsp:nvSpPr>
        <dsp:cNvPr id="0" name=""/>
        <dsp:cNvSpPr/>
      </dsp:nvSpPr>
      <dsp:spPr>
        <a:xfrm>
          <a:off x="3536807" y="2786899"/>
          <a:ext cx="1745451" cy="1221759"/>
        </a:xfrm>
        <a:prstGeom prst="roundRect">
          <a:avLst>
            <a:gd name="adj" fmla="val 16670"/>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a-IR" sz="2400" kern="1200" dirty="0">
              <a:cs typeface="B Zar" panose="00000400000000000000" pitchFamily="2" charset="-78"/>
            </a:rPr>
            <a:t>اجرا</a:t>
          </a:r>
          <a:endParaRPr lang="en-US" sz="2400" kern="1200" dirty="0">
            <a:cs typeface="B Zar" panose="00000400000000000000" pitchFamily="2" charset="-78"/>
          </a:endParaRPr>
        </a:p>
      </dsp:txBody>
      <dsp:txXfrm>
        <a:off x="3596459" y="2846551"/>
        <a:ext cx="1626147" cy="1102455"/>
      </dsp:txXfrm>
    </dsp:sp>
    <dsp:sp modelId="{B9CCB6E9-1593-48CD-8E0B-C21726CB95CF}">
      <dsp:nvSpPr>
        <dsp:cNvPr id="0" name=""/>
        <dsp:cNvSpPr/>
      </dsp:nvSpPr>
      <dsp:spPr>
        <a:xfrm>
          <a:off x="5282259" y="2903422"/>
          <a:ext cx="1269474" cy="987479"/>
        </a:xfrm>
        <a:prstGeom prst="rect">
          <a:avLst/>
        </a:prstGeom>
        <a:noFill/>
        <a:ln>
          <a:noFill/>
        </a:ln>
        <a:effectLst/>
      </dsp:spPr>
      <dsp:style>
        <a:lnRef idx="0">
          <a:scrgbClr r="0" g="0" b="0"/>
        </a:lnRef>
        <a:fillRef idx="0">
          <a:scrgbClr r="0" g="0" b="0"/>
        </a:fillRef>
        <a:effectRef idx="0">
          <a:scrgbClr r="0" g="0" b="0"/>
        </a:effectRef>
        <a:fontRef idx="minor"/>
      </dsp:style>
    </dsp:sp>
    <dsp:sp modelId="{C58C88B3-CDF6-441D-B520-4DE8B5E137F9}">
      <dsp:nvSpPr>
        <dsp:cNvPr id="0" name=""/>
        <dsp:cNvSpPr/>
      </dsp:nvSpPr>
      <dsp:spPr>
        <a:xfrm rot="5400000">
          <a:off x="5258675" y="5308711"/>
          <a:ext cx="1036853" cy="1180421"/>
        </a:xfrm>
        <a:prstGeom prst="bentUpArrow">
          <a:avLst>
            <a:gd name="adj1" fmla="val 32840"/>
            <a:gd name="adj2" fmla="val 25000"/>
            <a:gd name="adj3" fmla="val 35780"/>
          </a:avLst>
        </a:prstGeom>
        <a:solidFill>
          <a:schemeClr val="accent5">
            <a:tint val="50000"/>
            <a:hueOff val="-10774846"/>
            <a:satOff val="46375"/>
            <a:lumOff val="12537"/>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4DF7DDAA-69AA-4874-9FA1-D1114CE99F52}">
      <dsp:nvSpPr>
        <dsp:cNvPr id="0" name=""/>
        <dsp:cNvSpPr/>
      </dsp:nvSpPr>
      <dsp:spPr>
        <a:xfrm>
          <a:off x="4983972" y="4159338"/>
          <a:ext cx="1745451" cy="1221759"/>
        </a:xfrm>
        <a:prstGeom prst="roundRect">
          <a:avLst>
            <a:gd name="adj" fmla="val 16670"/>
          </a:avLst>
        </a:prstGeom>
        <a:gradFill rotWithShape="0">
          <a:gsLst>
            <a:gs pos="0">
              <a:schemeClr val="accent5">
                <a:hueOff val="-7450407"/>
                <a:satOff val="29858"/>
                <a:lumOff val="6471"/>
                <a:alphaOff val="0"/>
                <a:shade val="51000"/>
                <a:satMod val="130000"/>
              </a:schemeClr>
            </a:gs>
            <a:gs pos="80000">
              <a:schemeClr val="accent5">
                <a:hueOff val="-7450407"/>
                <a:satOff val="29858"/>
                <a:lumOff val="6471"/>
                <a:alphaOff val="0"/>
                <a:shade val="93000"/>
                <a:satMod val="130000"/>
              </a:schemeClr>
            </a:gs>
            <a:gs pos="100000">
              <a:schemeClr val="accent5">
                <a:hueOff val="-7450407"/>
                <a:satOff val="29858"/>
                <a:lumOff val="647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a-IR" sz="2400" kern="1200" dirty="0">
              <a:solidFill>
                <a:schemeClr val="tx1"/>
              </a:solidFill>
              <a:cs typeface="B Zar" panose="00000400000000000000" pitchFamily="2" charset="-78"/>
            </a:rPr>
            <a:t>نظارت و کنترل</a:t>
          </a:r>
          <a:endParaRPr lang="en-US" sz="2400" kern="1200" dirty="0">
            <a:solidFill>
              <a:schemeClr val="tx1"/>
            </a:solidFill>
            <a:cs typeface="B Zar" panose="00000400000000000000" pitchFamily="2" charset="-78"/>
          </a:endParaRPr>
        </a:p>
      </dsp:txBody>
      <dsp:txXfrm>
        <a:off x="5043624" y="4218990"/>
        <a:ext cx="1626147" cy="1102455"/>
      </dsp:txXfrm>
    </dsp:sp>
    <dsp:sp modelId="{7D390146-1C22-4DE2-9F38-0260CA76DAFA}">
      <dsp:nvSpPr>
        <dsp:cNvPr id="0" name=""/>
        <dsp:cNvSpPr/>
      </dsp:nvSpPr>
      <dsp:spPr>
        <a:xfrm>
          <a:off x="6729423" y="4275861"/>
          <a:ext cx="1269474" cy="987479"/>
        </a:xfrm>
        <a:prstGeom prst="rect">
          <a:avLst/>
        </a:prstGeom>
        <a:noFill/>
        <a:ln>
          <a:noFill/>
        </a:ln>
        <a:effectLst/>
      </dsp:spPr>
      <dsp:style>
        <a:lnRef idx="0">
          <a:scrgbClr r="0" g="0" b="0"/>
        </a:lnRef>
        <a:fillRef idx="0">
          <a:scrgbClr r="0" g="0" b="0"/>
        </a:fillRef>
        <a:effectRef idx="0">
          <a:scrgbClr r="0" g="0" b="0"/>
        </a:effectRef>
        <a:fontRef idx="minor"/>
      </dsp:style>
    </dsp:sp>
    <dsp:sp modelId="{4120850F-0197-4B82-AEA5-447DCEB473EF}">
      <dsp:nvSpPr>
        <dsp:cNvPr id="0" name=""/>
        <dsp:cNvSpPr/>
      </dsp:nvSpPr>
      <dsp:spPr>
        <a:xfrm>
          <a:off x="6431136" y="5531777"/>
          <a:ext cx="1745451" cy="1221759"/>
        </a:xfrm>
        <a:prstGeom prst="roundRect">
          <a:avLst>
            <a:gd name="adj" fmla="val 16670"/>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a-IR" sz="2400" kern="1200" dirty="0">
              <a:cs typeface="B Zar" panose="00000400000000000000" pitchFamily="2" charset="-78"/>
            </a:rPr>
            <a:t>خاتمه</a:t>
          </a:r>
          <a:endParaRPr lang="en-US" sz="2400" kern="1200" dirty="0">
            <a:cs typeface="B Zar" panose="00000400000000000000" pitchFamily="2" charset="-78"/>
          </a:endParaRPr>
        </a:p>
      </dsp:txBody>
      <dsp:txXfrm>
        <a:off x="6490788" y="5591429"/>
        <a:ext cx="1626147" cy="1102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23A446-E793-4694-B2E1-7519306909B5}">
      <dsp:nvSpPr>
        <dsp:cNvPr id="0" name=""/>
        <dsp:cNvSpPr/>
      </dsp:nvSpPr>
      <dsp:spPr>
        <a:xfrm>
          <a:off x="6587845" y="147133"/>
          <a:ext cx="2339124" cy="2339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fa-IR" sz="4400" kern="1200" dirty="0">
              <a:cs typeface="B Zar" panose="00000400000000000000" pitchFamily="2" charset="-78"/>
            </a:rPr>
            <a:t>اول گوش دادن</a:t>
          </a:r>
          <a:endParaRPr lang="en-US" sz="4400" kern="1200" dirty="0">
            <a:cs typeface="B Zar" panose="00000400000000000000" pitchFamily="2" charset="-78"/>
          </a:endParaRPr>
        </a:p>
      </dsp:txBody>
      <dsp:txXfrm>
        <a:off x="6587845" y="147133"/>
        <a:ext cx="2339124" cy="2339124"/>
      </dsp:txXfrm>
    </dsp:sp>
    <dsp:sp modelId="{0851A96B-03CB-47E3-803E-041EB4CA2122}">
      <dsp:nvSpPr>
        <dsp:cNvPr id="0" name=""/>
        <dsp:cNvSpPr/>
      </dsp:nvSpPr>
      <dsp:spPr>
        <a:xfrm>
          <a:off x="2469393" y="57"/>
          <a:ext cx="6604652" cy="6604652"/>
        </a:xfrm>
        <a:prstGeom prst="circularArrow">
          <a:avLst>
            <a:gd name="adj1" fmla="val 6906"/>
            <a:gd name="adj2" fmla="val 465679"/>
            <a:gd name="adj3" fmla="val 548038"/>
            <a:gd name="adj4" fmla="val 20586283"/>
            <a:gd name="adj5" fmla="val 8057"/>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F6E4AA0-3F82-4F27-9798-487B8C2EBDEC}">
      <dsp:nvSpPr>
        <dsp:cNvPr id="0" name=""/>
        <dsp:cNvSpPr/>
      </dsp:nvSpPr>
      <dsp:spPr>
        <a:xfrm>
          <a:off x="6587845" y="4118508"/>
          <a:ext cx="2339124" cy="2339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fa-IR" sz="4400" kern="1200" dirty="0">
              <a:cs typeface="B Zar" panose="00000400000000000000" pitchFamily="2" charset="-78"/>
            </a:rPr>
            <a:t>شفاف سازی انتظارات</a:t>
          </a:r>
          <a:endParaRPr lang="en-US" sz="4400" kern="1200" dirty="0">
            <a:cs typeface="B Zar" panose="00000400000000000000" pitchFamily="2" charset="-78"/>
          </a:endParaRPr>
        </a:p>
      </dsp:txBody>
      <dsp:txXfrm>
        <a:off x="6587845" y="4118508"/>
        <a:ext cx="2339124" cy="2339124"/>
      </dsp:txXfrm>
    </dsp:sp>
    <dsp:sp modelId="{2EF1C2A0-F24C-4792-AD56-52DFE90A80C5}">
      <dsp:nvSpPr>
        <dsp:cNvPr id="0" name=""/>
        <dsp:cNvSpPr/>
      </dsp:nvSpPr>
      <dsp:spPr>
        <a:xfrm>
          <a:off x="2469393" y="57"/>
          <a:ext cx="6604652" cy="6604652"/>
        </a:xfrm>
        <a:prstGeom prst="circularArrow">
          <a:avLst>
            <a:gd name="adj1" fmla="val 6906"/>
            <a:gd name="adj2" fmla="val 465679"/>
            <a:gd name="adj3" fmla="val 5948038"/>
            <a:gd name="adj4" fmla="val 4386283"/>
            <a:gd name="adj5" fmla="val 8057"/>
          </a:avLst>
        </a:prstGeom>
        <a:gradFill rotWithShape="0">
          <a:gsLst>
            <a:gs pos="0">
              <a:schemeClr val="accent5">
                <a:hueOff val="-3311292"/>
                <a:satOff val="13270"/>
                <a:lumOff val="2876"/>
                <a:alphaOff val="0"/>
                <a:shade val="51000"/>
                <a:satMod val="130000"/>
              </a:schemeClr>
            </a:gs>
            <a:gs pos="80000">
              <a:schemeClr val="accent5">
                <a:hueOff val="-3311292"/>
                <a:satOff val="13270"/>
                <a:lumOff val="2876"/>
                <a:alphaOff val="0"/>
                <a:shade val="93000"/>
                <a:satMod val="130000"/>
              </a:schemeClr>
            </a:gs>
            <a:gs pos="100000">
              <a:schemeClr val="accent5">
                <a:hueOff val="-3311292"/>
                <a:satOff val="13270"/>
                <a:lumOff val="287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33D8EC1-4A4B-49CC-AABB-3330A9BE4997}">
      <dsp:nvSpPr>
        <dsp:cNvPr id="0" name=""/>
        <dsp:cNvSpPr/>
      </dsp:nvSpPr>
      <dsp:spPr>
        <a:xfrm>
          <a:off x="2616470" y="4118508"/>
          <a:ext cx="2339124" cy="2339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fa-IR" sz="4400" kern="1200" dirty="0">
              <a:cs typeface="B Zar" panose="00000400000000000000" pitchFamily="2" charset="-78"/>
            </a:rPr>
            <a:t>پاسخ گو بودن</a:t>
          </a:r>
          <a:endParaRPr lang="en-US" sz="4400" kern="1200" dirty="0">
            <a:cs typeface="B Zar" panose="00000400000000000000" pitchFamily="2" charset="-78"/>
          </a:endParaRPr>
        </a:p>
      </dsp:txBody>
      <dsp:txXfrm>
        <a:off x="2616470" y="4118508"/>
        <a:ext cx="2339124" cy="2339124"/>
      </dsp:txXfrm>
    </dsp:sp>
    <dsp:sp modelId="{09148D8C-748B-4FC3-A5E2-CDF5B703AC56}">
      <dsp:nvSpPr>
        <dsp:cNvPr id="0" name=""/>
        <dsp:cNvSpPr/>
      </dsp:nvSpPr>
      <dsp:spPr>
        <a:xfrm>
          <a:off x="2469393" y="57"/>
          <a:ext cx="6604652" cy="6604652"/>
        </a:xfrm>
        <a:prstGeom prst="circularArrow">
          <a:avLst>
            <a:gd name="adj1" fmla="val 6906"/>
            <a:gd name="adj2" fmla="val 465679"/>
            <a:gd name="adj3" fmla="val 11348038"/>
            <a:gd name="adj4" fmla="val 9786283"/>
            <a:gd name="adj5" fmla="val 8057"/>
          </a:avLst>
        </a:prstGeom>
        <a:gradFill rotWithShape="0">
          <a:gsLst>
            <a:gs pos="0">
              <a:schemeClr val="accent5">
                <a:hueOff val="-6622584"/>
                <a:satOff val="26541"/>
                <a:lumOff val="5752"/>
                <a:alphaOff val="0"/>
                <a:shade val="51000"/>
                <a:satMod val="130000"/>
              </a:schemeClr>
            </a:gs>
            <a:gs pos="80000">
              <a:schemeClr val="accent5">
                <a:hueOff val="-6622584"/>
                <a:satOff val="26541"/>
                <a:lumOff val="5752"/>
                <a:alphaOff val="0"/>
                <a:shade val="93000"/>
                <a:satMod val="130000"/>
              </a:schemeClr>
            </a:gs>
            <a:gs pos="100000">
              <a:schemeClr val="accent5">
                <a:hueOff val="-6622584"/>
                <a:satOff val="26541"/>
                <a:lumOff val="575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50D82E3-429C-46BA-A5D9-4EEFDD4D8018}">
      <dsp:nvSpPr>
        <dsp:cNvPr id="0" name=""/>
        <dsp:cNvSpPr/>
      </dsp:nvSpPr>
      <dsp:spPr>
        <a:xfrm>
          <a:off x="2616470" y="147133"/>
          <a:ext cx="2339124" cy="2339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fa-IR" sz="4400" kern="1200" dirty="0">
              <a:cs typeface="B Zar" panose="00000400000000000000" pitchFamily="2" charset="-78"/>
            </a:rPr>
            <a:t>احترام گذاشتن</a:t>
          </a:r>
          <a:endParaRPr lang="en-US" sz="4400" kern="1200" dirty="0">
            <a:cs typeface="B Zar" panose="00000400000000000000" pitchFamily="2" charset="-78"/>
          </a:endParaRPr>
        </a:p>
      </dsp:txBody>
      <dsp:txXfrm>
        <a:off x="2616470" y="147133"/>
        <a:ext cx="2339124" cy="2339124"/>
      </dsp:txXfrm>
    </dsp:sp>
    <dsp:sp modelId="{F7E17451-3BD7-4006-955D-BEA761E13220}">
      <dsp:nvSpPr>
        <dsp:cNvPr id="0" name=""/>
        <dsp:cNvSpPr/>
      </dsp:nvSpPr>
      <dsp:spPr>
        <a:xfrm>
          <a:off x="2469393" y="57"/>
          <a:ext cx="6604652" cy="6604652"/>
        </a:xfrm>
        <a:prstGeom prst="circularArrow">
          <a:avLst>
            <a:gd name="adj1" fmla="val 6906"/>
            <a:gd name="adj2" fmla="val 465679"/>
            <a:gd name="adj3" fmla="val 16748038"/>
            <a:gd name="adj4" fmla="val 15186283"/>
            <a:gd name="adj5" fmla="val 8057"/>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EE7E2-7362-4CE0-844C-76587A23E0E0}">
      <dsp:nvSpPr>
        <dsp:cNvPr id="0" name=""/>
        <dsp:cNvSpPr/>
      </dsp:nvSpPr>
      <dsp:spPr>
        <a:xfrm rot="5400000">
          <a:off x="1447171" y="830692"/>
          <a:ext cx="722939" cy="823041"/>
        </a:xfrm>
        <a:prstGeom prst="bentUpArrow">
          <a:avLst>
            <a:gd name="adj1" fmla="val 32840"/>
            <a:gd name="adj2" fmla="val 25000"/>
            <a:gd name="adj3" fmla="val 35780"/>
          </a:avLst>
        </a:prstGeom>
        <a:solidFill>
          <a:schemeClr val="accent5">
            <a:tint val="5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E3530881-0CDE-4DE8-BDDB-15D47A990379}">
      <dsp:nvSpPr>
        <dsp:cNvPr id="0" name=""/>
        <dsp:cNvSpPr/>
      </dsp:nvSpPr>
      <dsp:spPr>
        <a:xfrm>
          <a:off x="1255636" y="29299"/>
          <a:ext cx="1217004" cy="851863"/>
        </a:xfrm>
        <a:prstGeom prst="roundRect">
          <a:avLst>
            <a:gd name="adj" fmla="val 1667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a-IR" sz="1700" kern="1200" dirty="0">
              <a:cs typeface="B Zar" panose="00000400000000000000" pitchFamily="2" charset="-78"/>
            </a:rPr>
            <a:t>آغاز</a:t>
          </a:r>
          <a:endParaRPr lang="en-US" sz="1700" kern="1200" dirty="0">
            <a:cs typeface="B Zar" panose="00000400000000000000" pitchFamily="2" charset="-78"/>
          </a:endParaRPr>
        </a:p>
      </dsp:txBody>
      <dsp:txXfrm>
        <a:off x="1297228" y="70891"/>
        <a:ext cx="1133820" cy="768679"/>
      </dsp:txXfrm>
    </dsp:sp>
    <dsp:sp modelId="{855A06F1-0C81-46B3-8401-DBEF8AF471E2}">
      <dsp:nvSpPr>
        <dsp:cNvPr id="0" name=""/>
        <dsp:cNvSpPr/>
      </dsp:nvSpPr>
      <dsp:spPr>
        <a:xfrm>
          <a:off x="2472641" y="110544"/>
          <a:ext cx="885133" cy="688513"/>
        </a:xfrm>
        <a:prstGeom prst="rect">
          <a:avLst/>
        </a:prstGeom>
        <a:noFill/>
        <a:ln>
          <a:noFill/>
        </a:ln>
        <a:effectLst/>
      </dsp:spPr>
      <dsp:style>
        <a:lnRef idx="0">
          <a:scrgbClr r="0" g="0" b="0"/>
        </a:lnRef>
        <a:fillRef idx="0">
          <a:scrgbClr r="0" g="0" b="0"/>
        </a:fillRef>
        <a:effectRef idx="0">
          <a:scrgbClr r="0" g="0" b="0"/>
        </a:effectRef>
        <a:fontRef idx="minor"/>
      </dsp:style>
    </dsp:sp>
    <dsp:sp modelId="{6A7DAE04-90D8-4108-85A6-06C6B31ACB5F}">
      <dsp:nvSpPr>
        <dsp:cNvPr id="0" name=""/>
        <dsp:cNvSpPr/>
      </dsp:nvSpPr>
      <dsp:spPr>
        <a:xfrm rot="5400000">
          <a:off x="2456198" y="1787616"/>
          <a:ext cx="722939" cy="823041"/>
        </a:xfrm>
        <a:prstGeom prst="bentUpArrow">
          <a:avLst>
            <a:gd name="adj1" fmla="val 32840"/>
            <a:gd name="adj2" fmla="val 25000"/>
            <a:gd name="adj3" fmla="val 35780"/>
          </a:avLst>
        </a:prstGeom>
        <a:solidFill>
          <a:schemeClr val="accent5">
            <a:tint val="50000"/>
            <a:hueOff val="-3591615"/>
            <a:satOff val="15458"/>
            <a:lumOff val="4179"/>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3C00BE03-6E77-409D-9863-7DB182E5B8C0}">
      <dsp:nvSpPr>
        <dsp:cNvPr id="0" name=""/>
        <dsp:cNvSpPr/>
      </dsp:nvSpPr>
      <dsp:spPr>
        <a:xfrm>
          <a:off x="2264662" y="986223"/>
          <a:ext cx="1217004" cy="851863"/>
        </a:xfrm>
        <a:prstGeom prst="roundRect">
          <a:avLst>
            <a:gd name="adj" fmla="val 16670"/>
          </a:avLst>
        </a:prstGeom>
        <a:gradFill rotWithShape="0">
          <a:gsLst>
            <a:gs pos="0">
              <a:schemeClr val="accent5">
                <a:hueOff val="-2483469"/>
                <a:satOff val="9953"/>
                <a:lumOff val="2157"/>
                <a:alphaOff val="0"/>
                <a:shade val="51000"/>
                <a:satMod val="130000"/>
              </a:schemeClr>
            </a:gs>
            <a:gs pos="80000">
              <a:schemeClr val="accent5">
                <a:hueOff val="-2483469"/>
                <a:satOff val="9953"/>
                <a:lumOff val="2157"/>
                <a:alphaOff val="0"/>
                <a:shade val="93000"/>
                <a:satMod val="130000"/>
              </a:schemeClr>
            </a:gs>
            <a:gs pos="100000">
              <a:schemeClr val="accent5">
                <a:hueOff val="-2483469"/>
                <a:satOff val="9953"/>
                <a:lumOff val="215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a-IR" sz="1700" kern="1200" dirty="0">
              <a:cs typeface="B Zar" panose="00000400000000000000" pitchFamily="2" charset="-78"/>
            </a:rPr>
            <a:t>برنامه ریزی</a:t>
          </a:r>
          <a:endParaRPr lang="en-US" sz="1700" kern="1200" dirty="0">
            <a:cs typeface="B Zar" panose="00000400000000000000" pitchFamily="2" charset="-78"/>
          </a:endParaRPr>
        </a:p>
      </dsp:txBody>
      <dsp:txXfrm>
        <a:off x="2306254" y="1027815"/>
        <a:ext cx="1133820" cy="768679"/>
      </dsp:txXfrm>
    </dsp:sp>
    <dsp:sp modelId="{3E062486-C321-42B1-8909-FFA86E136E91}">
      <dsp:nvSpPr>
        <dsp:cNvPr id="0" name=""/>
        <dsp:cNvSpPr/>
      </dsp:nvSpPr>
      <dsp:spPr>
        <a:xfrm>
          <a:off x="3481667" y="1067468"/>
          <a:ext cx="885133" cy="688513"/>
        </a:xfrm>
        <a:prstGeom prst="rect">
          <a:avLst/>
        </a:prstGeom>
        <a:noFill/>
        <a:ln>
          <a:noFill/>
        </a:ln>
        <a:effectLst/>
      </dsp:spPr>
      <dsp:style>
        <a:lnRef idx="0">
          <a:scrgbClr r="0" g="0" b="0"/>
        </a:lnRef>
        <a:fillRef idx="0">
          <a:scrgbClr r="0" g="0" b="0"/>
        </a:fillRef>
        <a:effectRef idx="0">
          <a:scrgbClr r="0" g="0" b="0"/>
        </a:effectRef>
        <a:fontRef idx="minor"/>
      </dsp:style>
    </dsp:sp>
    <dsp:sp modelId="{B03A34A7-BC3B-4572-82AA-770525722D70}">
      <dsp:nvSpPr>
        <dsp:cNvPr id="0" name=""/>
        <dsp:cNvSpPr/>
      </dsp:nvSpPr>
      <dsp:spPr>
        <a:xfrm rot="5400000">
          <a:off x="3465224" y="2744541"/>
          <a:ext cx="722939" cy="823041"/>
        </a:xfrm>
        <a:prstGeom prst="bentUpArrow">
          <a:avLst>
            <a:gd name="adj1" fmla="val 32840"/>
            <a:gd name="adj2" fmla="val 25000"/>
            <a:gd name="adj3" fmla="val 35780"/>
          </a:avLst>
        </a:prstGeom>
        <a:solidFill>
          <a:schemeClr val="accent5">
            <a:tint val="50000"/>
            <a:hueOff val="-7183231"/>
            <a:satOff val="30917"/>
            <a:lumOff val="8358"/>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04E6C9A1-BB4B-4CE6-A348-023AC3081BC0}">
      <dsp:nvSpPr>
        <dsp:cNvPr id="0" name=""/>
        <dsp:cNvSpPr/>
      </dsp:nvSpPr>
      <dsp:spPr>
        <a:xfrm>
          <a:off x="3273689" y="1943148"/>
          <a:ext cx="1217004" cy="851863"/>
        </a:xfrm>
        <a:prstGeom prst="roundRect">
          <a:avLst>
            <a:gd name="adj" fmla="val 16670"/>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a-IR" sz="1700" kern="1200" dirty="0">
              <a:cs typeface="B Zar" panose="00000400000000000000" pitchFamily="2" charset="-78"/>
            </a:rPr>
            <a:t>اجرا</a:t>
          </a:r>
          <a:endParaRPr lang="en-US" sz="1700" kern="1200" dirty="0">
            <a:cs typeface="B Zar" panose="00000400000000000000" pitchFamily="2" charset="-78"/>
          </a:endParaRPr>
        </a:p>
      </dsp:txBody>
      <dsp:txXfrm>
        <a:off x="3315281" y="1984740"/>
        <a:ext cx="1133820" cy="768679"/>
      </dsp:txXfrm>
    </dsp:sp>
    <dsp:sp modelId="{B9CCB6E9-1593-48CD-8E0B-C21726CB95CF}">
      <dsp:nvSpPr>
        <dsp:cNvPr id="0" name=""/>
        <dsp:cNvSpPr/>
      </dsp:nvSpPr>
      <dsp:spPr>
        <a:xfrm>
          <a:off x="4490693" y="2024392"/>
          <a:ext cx="885133" cy="688513"/>
        </a:xfrm>
        <a:prstGeom prst="rect">
          <a:avLst/>
        </a:prstGeom>
        <a:noFill/>
        <a:ln>
          <a:noFill/>
        </a:ln>
        <a:effectLst/>
      </dsp:spPr>
      <dsp:style>
        <a:lnRef idx="0">
          <a:scrgbClr r="0" g="0" b="0"/>
        </a:lnRef>
        <a:fillRef idx="0">
          <a:scrgbClr r="0" g="0" b="0"/>
        </a:fillRef>
        <a:effectRef idx="0">
          <a:scrgbClr r="0" g="0" b="0"/>
        </a:effectRef>
        <a:fontRef idx="minor"/>
      </dsp:style>
    </dsp:sp>
    <dsp:sp modelId="{C58C88B3-CDF6-441D-B520-4DE8B5E137F9}">
      <dsp:nvSpPr>
        <dsp:cNvPr id="0" name=""/>
        <dsp:cNvSpPr/>
      </dsp:nvSpPr>
      <dsp:spPr>
        <a:xfrm rot="5400000">
          <a:off x="4474250" y="3701465"/>
          <a:ext cx="722939" cy="823041"/>
        </a:xfrm>
        <a:prstGeom prst="bentUpArrow">
          <a:avLst>
            <a:gd name="adj1" fmla="val 32840"/>
            <a:gd name="adj2" fmla="val 25000"/>
            <a:gd name="adj3" fmla="val 35780"/>
          </a:avLst>
        </a:prstGeom>
        <a:solidFill>
          <a:schemeClr val="accent5">
            <a:tint val="50000"/>
            <a:hueOff val="-10774846"/>
            <a:satOff val="46375"/>
            <a:lumOff val="12537"/>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4DF7DDAA-69AA-4874-9FA1-D1114CE99F52}">
      <dsp:nvSpPr>
        <dsp:cNvPr id="0" name=""/>
        <dsp:cNvSpPr/>
      </dsp:nvSpPr>
      <dsp:spPr>
        <a:xfrm>
          <a:off x="4282715" y="2900072"/>
          <a:ext cx="1217004" cy="851863"/>
        </a:xfrm>
        <a:prstGeom prst="roundRect">
          <a:avLst>
            <a:gd name="adj" fmla="val 16670"/>
          </a:avLst>
        </a:prstGeom>
        <a:gradFill rotWithShape="0">
          <a:gsLst>
            <a:gs pos="0">
              <a:schemeClr val="accent5">
                <a:hueOff val="-7450407"/>
                <a:satOff val="29858"/>
                <a:lumOff val="6471"/>
                <a:alphaOff val="0"/>
                <a:shade val="51000"/>
                <a:satMod val="130000"/>
              </a:schemeClr>
            </a:gs>
            <a:gs pos="80000">
              <a:schemeClr val="accent5">
                <a:hueOff val="-7450407"/>
                <a:satOff val="29858"/>
                <a:lumOff val="6471"/>
                <a:alphaOff val="0"/>
                <a:shade val="93000"/>
                <a:satMod val="130000"/>
              </a:schemeClr>
            </a:gs>
            <a:gs pos="100000">
              <a:schemeClr val="accent5">
                <a:hueOff val="-7450407"/>
                <a:satOff val="29858"/>
                <a:lumOff val="647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a-IR" sz="1700" kern="1200" dirty="0">
              <a:solidFill>
                <a:schemeClr val="tx1"/>
              </a:solidFill>
              <a:cs typeface="B Zar" panose="00000400000000000000" pitchFamily="2" charset="-78"/>
            </a:rPr>
            <a:t>نظارت و کنترل</a:t>
          </a:r>
          <a:endParaRPr lang="en-US" sz="1700" kern="1200" dirty="0">
            <a:solidFill>
              <a:schemeClr val="tx1"/>
            </a:solidFill>
            <a:cs typeface="B Zar" panose="00000400000000000000" pitchFamily="2" charset="-78"/>
          </a:endParaRPr>
        </a:p>
      </dsp:txBody>
      <dsp:txXfrm>
        <a:off x="4324307" y="2941664"/>
        <a:ext cx="1133820" cy="768679"/>
      </dsp:txXfrm>
    </dsp:sp>
    <dsp:sp modelId="{7D390146-1C22-4DE2-9F38-0260CA76DAFA}">
      <dsp:nvSpPr>
        <dsp:cNvPr id="0" name=""/>
        <dsp:cNvSpPr/>
      </dsp:nvSpPr>
      <dsp:spPr>
        <a:xfrm>
          <a:off x="5499720" y="2981316"/>
          <a:ext cx="885133" cy="688513"/>
        </a:xfrm>
        <a:prstGeom prst="rect">
          <a:avLst/>
        </a:prstGeom>
        <a:noFill/>
        <a:ln>
          <a:noFill/>
        </a:ln>
        <a:effectLst/>
      </dsp:spPr>
      <dsp:style>
        <a:lnRef idx="0">
          <a:scrgbClr r="0" g="0" b="0"/>
        </a:lnRef>
        <a:fillRef idx="0">
          <a:scrgbClr r="0" g="0" b="0"/>
        </a:fillRef>
        <a:effectRef idx="0">
          <a:scrgbClr r="0" g="0" b="0"/>
        </a:effectRef>
        <a:fontRef idx="minor"/>
      </dsp:style>
    </dsp:sp>
    <dsp:sp modelId="{4120850F-0197-4B82-AEA5-447DCEB473EF}">
      <dsp:nvSpPr>
        <dsp:cNvPr id="0" name=""/>
        <dsp:cNvSpPr/>
      </dsp:nvSpPr>
      <dsp:spPr>
        <a:xfrm>
          <a:off x="5291741" y="3856996"/>
          <a:ext cx="1217004" cy="851863"/>
        </a:xfrm>
        <a:prstGeom prst="roundRect">
          <a:avLst>
            <a:gd name="adj" fmla="val 16670"/>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a-IR" sz="1700" kern="1200" dirty="0">
              <a:cs typeface="B Zar" panose="00000400000000000000" pitchFamily="2" charset="-78"/>
            </a:rPr>
            <a:t>خاتمه</a:t>
          </a:r>
          <a:endParaRPr lang="en-US" sz="1700" kern="1200" dirty="0">
            <a:cs typeface="B Zar" panose="00000400000000000000" pitchFamily="2" charset="-78"/>
          </a:endParaRPr>
        </a:p>
      </dsp:txBody>
      <dsp:txXfrm>
        <a:off x="5333333" y="3898588"/>
        <a:ext cx="1133820" cy="7686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C2B046-2FA5-447A-BC51-B6361AA85790}">
      <dsp:nvSpPr>
        <dsp:cNvPr id="0" name=""/>
        <dsp:cNvSpPr/>
      </dsp:nvSpPr>
      <dsp:spPr>
        <a:xfrm>
          <a:off x="1628774" y="2035850"/>
          <a:ext cx="2456878" cy="2125299"/>
        </a:xfrm>
        <a:prstGeom prst="hexagon">
          <a:avLst>
            <a:gd name="adj" fmla="val 28570"/>
            <a:gd name="vf" fmla="val 1154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fa-IR" sz="3200" kern="1200">
              <a:cs typeface="B Titr" panose="00000700000000000000" pitchFamily="2" charset="-78"/>
            </a:rPr>
            <a:t>محدودیت </a:t>
          </a:r>
          <a:endParaRPr lang="en-US" sz="3200" kern="1200" dirty="0">
            <a:cs typeface="B Titr" panose="00000700000000000000" pitchFamily="2" charset="-78"/>
          </a:endParaRPr>
        </a:p>
      </dsp:txBody>
      <dsp:txXfrm>
        <a:off x="2035913" y="2388042"/>
        <a:ext cx="1642600" cy="1420915"/>
      </dsp:txXfrm>
    </dsp:sp>
    <dsp:sp modelId="{A7A7362B-D50E-4410-B132-AFA30C69868C}">
      <dsp:nvSpPr>
        <dsp:cNvPr id="0" name=""/>
        <dsp:cNvSpPr/>
      </dsp:nvSpPr>
      <dsp:spPr>
        <a:xfrm>
          <a:off x="3167252" y="1019038"/>
          <a:ext cx="926973" cy="798709"/>
        </a:xfrm>
        <a:prstGeom prst="hexagon">
          <a:avLst>
            <a:gd name="adj" fmla="val 28900"/>
            <a:gd name="vf" fmla="val 11547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121276E-F4A9-4B08-895C-02556A2ED70E}">
      <dsp:nvSpPr>
        <dsp:cNvPr id="0" name=""/>
        <dsp:cNvSpPr/>
      </dsp:nvSpPr>
      <dsp:spPr>
        <a:xfrm>
          <a:off x="1855089" y="102888"/>
          <a:ext cx="2013394" cy="1741822"/>
        </a:xfrm>
        <a:prstGeom prst="hexagon">
          <a:avLst>
            <a:gd name="adj" fmla="val 28570"/>
            <a:gd name="vf" fmla="val 11547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fa-IR" sz="3200" kern="1200" dirty="0">
              <a:cs typeface="B Zar" panose="00000400000000000000" pitchFamily="2" charset="-78"/>
            </a:rPr>
            <a:t>کیفیت</a:t>
          </a:r>
          <a:endParaRPr lang="en-US" sz="3200" kern="1200" dirty="0">
            <a:cs typeface="B Zar" panose="00000400000000000000" pitchFamily="2" charset="-78"/>
          </a:endParaRPr>
        </a:p>
      </dsp:txBody>
      <dsp:txXfrm>
        <a:off x="2188751" y="391545"/>
        <a:ext cx="1346070" cy="1164508"/>
      </dsp:txXfrm>
    </dsp:sp>
    <dsp:sp modelId="{E05BFF77-6F7D-4E7C-BE53-72BC1949F9E7}">
      <dsp:nvSpPr>
        <dsp:cNvPr id="0" name=""/>
        <dsp:cNvSpPr/>
      </dsp:nvSpPr>
      <dsp:spPr>
        <a:xfrm>
          <a:off x="4249102" y="2512200"/>
          <a:ext cx="926973" cy="798709"/>
        </a:xfrm>
        <a:prstGeom prst="hexagon">
          <a:avLst>
            <a:gd name="adj" fmla="val 28900"/>
            <a:gd name="vf" fmla="val 11547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5059728-A957-41CC-B83B-C9B5CA26536E}">
      <dsp:nvSpPr>
        <dsp:cNvPr id="0" name=""/>
        <dsp:cNvSpPr/>
      </dsp:nvSpPr>
      <dsp:spPr>
        <a:xfrm>
          <a:off x="3701605" y="1174226"/>
          <a:ext cx="2013394" cy="1741822"/>
        </a:xfrm>
        <a:prstGeom prst="hexagon">
          <a:avLst>
            <a:gd name="adj" fmla="val 28570"/>
            <a:gd name="vf" fmla="val 115470"/>
          </a:avLst>
        </a:prstGeom>
        <a:gradFill rotWithShape="0">
          <a:gsLst>
            <a:gs pos="0">
              <a:schemeClr val="accent2">
                <a:hueOff val="936304"/>
                <a:satOff val="-1168"/>
                <a:lumOff val="275"/>
                <a:alphaOff val="0"/>
                <a:shade val="51000"/>
                <a:satMod val="130000"/>
              </a:schemeClr>
            </a:gs>
            <a:gs pos="80000">
              <a:schemeClr val="accent2">
                <a:hueOff val="936304"/>
                <a:satOff val="-1168"/>
                <a:lumOff val="275"/>
                <a:alphaOff val="0"/>
                <a:shade val="93000"/>
                <a:satMod val="130000"/>
              </a:schemeClr>
            </a:gs>
            <a:gs pos="100000">
              <a:schemeClr val="accent2">
                <a:hueOff val="936304"/>
                <a:satOff val="-1168"/>
                <a:lumOff val="27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fa-IR" sz="3200" kern="1200" dirty="0">
              <a:cs typeface="B Zar" panose="00000400000000000000" pitchFamily="2" charset="-78"/>
            </a:rPr>
            <a:t>منابع</a:t>
          </a:r>
          <a:endParaRPr lang="en-US" sz="3200" kern="1200" dirty="0">
            <a:cs typeface="B Zar" panose="00000400000000000000" pitchFamily="2" charset="-78"/>
          </a:endParaRPr>
        </a:p>
      </dsp:txBody>
      <dsp:txXfrm>
        <a:off x="4035267" y="1462883"/>
        <a:ext cx="1346070" cy="1164508"/>
      </dsp:txXfrm>
    </dsp:sp>
    <dsp:sp modelId="{D1B57B88-99DA-40A3-88E0-71E46A4721B1}">
      <dsp:nvSpPr>
        <dsp:cNvPr id="0" name=""/>
        <dsp:cNvSpPr/>
      </dsp:nvSpPr>
      <dsp:spPr>
        <a:xfrm>
          <a:off x="3497580" y="4197700"/>
          <a:ext cx="926973" cy="798709"/>
        </a:xfrm>
        <a:prstGeom prst="hexagon">
          <a:avLst>
            <a:gd name="adj" fmla="val 28900"/>
            <a:gd name="vf" fmla="val 11547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7849253-6AF2-4956-A28B-12E30D64B70D}">
      <dsp:nvSpPr>
        <dsp:cNvPr id="0" name=""/>
        <dsp:cNvSpPr/>
      </dsp:nvSpPr>
      <dsp:spPr>
        <a:xfrm>
          <a:off x="3701605" y="3280352"/>
          <a:ext cx="2013394" cy="1741822"/>
        </a:xfrm>
        <a:prstGeom prst="hexagon">
          <a:avLst>
            <a:gd name="adj" fmla="val 28570"/>
            <a:gd name="vf" fmla="val 115470"/>
          </a:avLst>
        </a:prstGeom>
        <a:gradFill rotWithShape="0">
          <a:gsLst>
            <a:gs pos="0">
              <a:schemeClr val="accent2">
                <a:hueOff val="1872608"/>
                <a:satOff val="-2336"/>
                <a:lumOff val="549"/>
                <a:alphaOff val="0"/>
                <a:shade val="51000"/>
                <a:satMod val="130000"/>
              </a:schemeClr>
            </a:gs>
            <a:gs pos="80000">
              <a:schemeClr val="accent2">
                <a:hueOff val="1872608"/>
                <a:satOff val="-2336"/>
                <a:lumOff val="549"/>
                <a:alphaOff val="0"/>
                <a:shade val="93000"/>
                <a:satMod val="130000"/>
              </a:schemeClr>
            </a:gs>
            <a:gs pos="100000">
              <a:schemeClr val="accent2">
                <a:hueOff val="1872608"/>
                <a:satOff val="-2336"/>
                <a:lumOff val="54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fa-IR" sz="3200" kern="1200" dirty="0">
              <a:cs typeface="B Zar" panose="00000400000000000000" pitchFamily="2" charset="-78"/>
            </a:rPr>
            <a:t>بودجه</a:t>
          </a:r>
          <a:endParaRPr lang="en-US" sz="3200" kern="1200" dirty="0">
            <a:cs typeface="B Zar" panose="00000400000000000000" pitchFamily="2" charset="-78"/>
          </a:endParaRPr>
        </a:p>
      </dsp:txBody>
      <dsp:txXfrm>
        <a:off x="4035267" y="3569009"/>
        <a:ext cx="1346070" cy="1164508"/>
      </dsp:txXfrm>
    </dsp:sp>
    <dsp:sp modelId="{C5D55E90-3C85-4D1F-B2B3-B6C2DC1E40C3}">
      <dsp:nvSpPr>
        <dsp:cNvPr id="0" name=""/>
        <dsp:cNvSpPr/>
      </dsp:nvSpPr>
      <dsp:spPr>
        <a:xfrm>
          <a:off x="1633346" y="4372661"/>
          <a:ext cx="926973" cy="798709"/>
        </a:xfrm>
        <a:prstGeom prst="hexagon">
          <a:avLst>
            <a:gd name="adj" fmla="val 28900"/>
            <a:gd name="vf" fmla="val 11547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352568D-5F12-41BF-BCE8-1D46A3421C74}">
      <dsp:nvSpPr>
        <dsp:cNvPr id="0" name=""/>
        <dsp:cNvSpPr/>
      </dsp:nvSpPr>
      <dsp:spPr>
        <a:xfrm>
          <a:off x="1855089" y="4352888"/>
          <a:ext cx="2013394" cy="1741822"/>
        </a:xfrm>
        <a:prstGeom prst="hexagon">
          <a:avLst>
            <a:gd name="adj" fmla="val 28570"/>
            <a:gd name="vf" fmla="val 115470"/>
          </a:avLst>
        </a:prstGeom>
        <a:gradFill rotWithShape="0">
          <a:gsLst>
            <a:gs pos="0">
              <a:schemeClr val="accent2">
                <a:hueOff val="2808911"/>
                <a:satOff val="-3503"/>
                <a:lumOff val="824"/>
                <a:alphaOff val="0"/>
                <a:shade val="51000"/>
                <a:satMod val="130000"/>
              </a:schemeClr>
            </a:gs>
            <a:gs pos="80000">
              <a:schemeClr val="accent2">
                <a:hueOff val="2808911"/>
                <a:satOff val="-3503"/>
                <a:lumOff val="824"/>
                <a:alphaOff val="0"/>
                <a:shade val="93000"/>
                <a:satMod val="130000"/>
              </a:schemeClr>
            </a:gs>
            <a:gs pos="100000">
              <a:schemeClr val="accent2">
                <a:hueOff val="2808911"/>
                <a:satOff val="-3503"/>
                <a:lumOff val="82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fa-IR" sz="3200" kern="1200" dirty="0">
              <a:cs typeface="B Zar" panose="00000400000000000000" pitchFamily="2" charset="-78"/>
            </a:rPr>
            <a:t>ریسک</a:t>
          </a:r>
          <a:endParaRPr lang="en-US" sz="3200" kern="1200" dirty="0">
            <a:cs typeface="B Zar" panose="00000400000000000000" pitchFamily="2" charset="-78"/>
          </a:endParaRPr>
        </a:p>
      </dsp:txBody>
      <dsp:txXfrm>
        <a:off x="2188751" y="4641545"/>
        <a:ext cx="1346070" cy="1164508"/>
      </dsp:txXfrm>
    </dsp:sp>
    <dsp:sp modelId="{022AB578-F029-4E27-9A41-8108E7035A76}">
      <dsp:nvSpPr>
        <dsp:cNvPr id="0" name=""/>
        <dsp:cNvSpPr/>
      </dsp:nvSpPr>
      <dsp:spPr>
        <a:xfrm>
          <a:off x="533780" y="2880098"/>
          <a:ext cx="926973" cy="798709"/>
        </a:xfrm>
        <a:prstGeom prst="hexagon">
          <a:avLst>
            <a:gd name="adj" fmla="val 28900"/>
            <a:gd name="vf" fmla="val 11547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A484409-970C-4897-B648-4FE6CBF51C8C}">
      <dsp:nvSpPr>
        <dsp:cNvPr id="0" name=""/>
        <dsp:cNvSpPr/>
      </dsp:nvSpPr>
      <dsp:spPr>
        <a:xfrm>
          <a:off x="0" y="3281550"/>
          <a:ext cx="2013394" cy="1741822"/>
        </a:xfrm>
        <a:prstGeom prst="hexagon">
          <a:avLst>
            <a:gd name="adj" fmla="val 28570"/>
            <a:gd name="vf" fmla="val 115470"/>
          </a:avLst>
        </a:prstGeom>
        <a:gradFill rotWithShape="0">
          <a:gsLst>
            <a:gs pos="0">
              <a:schemeClr val="accent2">
                <a:hueOff val="3745215"/>
                <a:satOff val="-4671"/>
                <a:lumOff val="1098"/>
                <a:alphaOff val="0"/>
                <a:shade val="51000"/>
                <a:satMod val="130000"/>
              </a:schemeClr>
            </a:gs>
            <a:gs pos="80000">
              <a:schemeClr val="accent2">
                <a:hueOff val="3745215"/>
                <a:satOff val="-4671"/>
                <a:lumOff val="1098"/>
                <a:alphaOff val="0"/>
                <a:shade val="93000"/>
                <a:satMod val="130000"/>
              </a:schemeClr>
            </a:gs>
            <a:gs pos="100000">
              <a:schemeClr val="accent2">
                <a:hueOff val="3745215"/>
                <a:satOff val="-4671"/>
                <a:lumOff val="109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fa-IR" sz="3200" kern="1200" dirty="0">
              <a:cs typeface="B Zar" panose="00000400000000000000" pitchFamily="2" charset="-78"/>
            </a:rPr>
            <a:t>زمان</a:t>
          </a:r>
          <a:endParaRPr lang="en-US" sz="3200" kern="1200" dirty="0">
            <a:cs typeface="B Zar" panose="00000400000000000000" pitchFamily="2" charset="-78"/>
          </a:endParaRPr>
        </a:p>
      </dsp:txBody>
      <dsp:txXfrm>
        <a:off x="333662" y="3570207"/>
        <a:ext cx="1346070" cy="1164508"/>
      </dsp:txXfrm>
    </dsp:sp>
    <dsp:sp modelId="{BC341F95-429D-4B0F-BFF2-5F9759BD38FE}">
      <dsp:nvSpPr>
        <dsp:cNvPr id="0" name=""/>
        <dsp:cNvSpPr/>
      </dsp:nvSpPr>
      <dsp:spPr>
        <a:xfrm>
          <a:off x="0" y="1171829"/>
          <a:ext cx="2013394" cy="1741822"/>
        </a:xfrm>
        <a:prstGeom prst="hexagon">
          <a:avLst>
            <a:gd name="adj" fmla="val 28570"/>
            <a:gd name="vf" fmla="val 115470"/>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fa-IR" sz="3200" kern="1200" dirty="0">
              <a:cs typeface="B Zar" panose="00000400000000000000" pitchFamily="2" charset="-78"/>
            </a:rPr>
            <a:t>محدوده</a:t>
          </a:r>
          <a:endParaRPr lang="en-US" sz="3200" kern="1200" dirty="0">
            <a:cs typeface="B Zar" panose="00000400000000000000" pitchFamily="2" charset="-78"/>
          </a:endParaRPr>
        </a:p>
      </dsp:txBody>
      <dsp:txXfrm>
        <a:off x="333662" y="1460486"/>
        <a:ext cx="1346070" cy="11645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53E041-899D-4F24-AC23-DFD7C8998239}">
      <dsp:nvSpPr>
        <dsp:cNvPr id="0" name=""/>
        <dsp:cNvSpPr/>
      </dsp:nvSpPr>
      <dsp:spPr>
        <a:xfrm>
          <a:off x="0" y="443799"/>
          <a:ext cx="7010400" cy="7560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84FAB4-F3E9-4129-B0B1-00535B22B662}">
      <dsp:nvSpPr>
        <dsp:cNvPr id="0" name=""/>
        <dsp:cNvSpPr/>
      </dsp:nvSpPr>
      <dsp:spPr>
        <a:xfrm>
          <a:off x="1752599" y="999"/>
          <a:ext cx="4907280" cy="88560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5484" tIns="0" rIns="185484" bIns="0" numCol="1" spcCol="1270" anchor="ctr" anchorCtr="0">
          <a:noAutofit/>
        </a:bodyPr>
        <a:lstStyle/>
        <a:p>
          <a:pPr marL="0" lvl="0" indent="0" algn="r" defTabSz="1333500" rtl="1">
            <a:lnSpc>
              <a:spcPct val="90000"/>
            </a:lnSpc>
            <a:spcBef>
              <a:spcPct val="0"/>
            </a:spcBef>
            <a:spcAft>
              <a:spcPct val="35000"/>
            </a:spcAft>
            <a:buNone/>
          </a:pPr>
          <a:r>
            <a:rPr lang="fa-IR" sz="3000" kern="1200" dirty="0">
              <a:cs typeface="B Zar" panose="00000400000000000000" pitchFamily="2" charset="-78"/>
            </a:rPr>
            <a:t>احترام گذاشتن	</a:t>
          </a:r>
          <a:endParaRPr lang="en-US" sz="3000" kern="1200" dirty="0">
            <a:cs typeface="B Zar" panose="00000400000000000000" pitchFamily="2" charset="-78"/>
          </a:endParaRPr>
        </a:p>
      </dsp:txBody>
      <dsp:txXfrm>
        <a:off x="1795830" y="44230"/>
        <a:ext cx="4820818" cy="799138"/>
      </dsp:txXfrm>
    </dsp:sp>
    <dsp:sp modelId="{846CB280-642D-4914-B89F-BC508A0A51DD}">
      <dsp:nvSpPr>
        <dsp:cNvPr id="0" name=""/>
        <dsp:cNvSpPr/>
      </dsp:nvSpPr>
      <dsp:spPr>
        <a:xfrm>
          <a:off x="0" y="1804599"/>
          <a:ext cx="7010400" cy="756000"/>
        </a:xfrm>
        <a:prstGeom prst="rect">
          <a:avLst/>
        </a:prstGeom>
        <a:solidFill>
          <a:schemeClr val="lt1">
            <a:alpha val="90000"/>
            <a:hueOff val="0"/>
            <a:satOff val="0"/>
            <a:lumOff val="0"/>
            <a:alphaOff val="0"/>
          </a:schemeClr>
        </a:solidFill>
        <a:ln w="9525" cap="flat" cmpd="sng" algn="ctr">
          <a:solidFill>
            <a:schemeClr val="accent2">
              <a:hueOff val="1560506"/>
              <a:satOff val="-1946"/>
              <a:lumOff val="458"/>
              <a:alphaOff val="0"/>
            </a:schemeClr>
          </a:solidFill>
          <a:prstDash val="solid"/>
        </a:ln>
        <a:effectLst/>
      </dsp:spPr>
      <dsp:style>
        <a:lnRef idx="1">
          <a:scrgbClr r="0" g="0" b="0"/>
        </a:lnRef>
        <a:fillRef idx="1">
          <a:scrgbClr r="0" g="0" b="0"/>
        </a:fillRef>
        <a:effectRef idx="0">
          <a:scrgbClr r="0" g="0" b="0"/>
        </a:effectRef>
        <a:fontRef idx="minor"/>
      </dsp:style>
    </dsp:sp>
    <dsp:sp modelId="{0D94E0CE-1D93-449C-8F86-EF80543E64BB}">
      <dsp:nvSpPr>
        <dsp:cNvPr id="0" name=""/>
        <dsp:cNvSpPr/>
      </dsp:nvSpPr>
      <dsp:spPr>
        <a:xfrm>
          <a:off x="1752599" y="1361799"/>
          <a:ext cx="4907280" cy="885600"/>
        </a:xfrm>
        <a:prstGeom prst="roundRect">
          <a:avLst/>
        </a:prstGeom>
        <a:gradFill rotWithShape="0">
          <a:gsLst>
            <a:gs pos="0">
              <a:schemeClr val="accent2">
                <a:hueOff val="1560506"/>
                <a:satOff val="-1946"/>
                <a:lumOff val="458"/>
                <a:alphaOff val="0"/>
                <a:shade val="51000"/>
                <a:satMod val="130000"/>
              </a:schemeClr>
            </a:gs>
            <a:gs pos="80000">
              <a:schemeClr val="accent2">
                <a:hueOff val="1560506"/>
                <a:satOff val="-1946"/>
                <a:lumOff val="458"/>
                <a:alphaOff val="0"/>
                <a:shade val="93000"/>
                <a:satMod val="130000"/>
              </a:schemeClr>
            </a:gs>
            <a:gs pos="100000">
              <a:schemeClr val="accent2">
                <a:hueOff val="1560506"/>
                <a:satOff val="-1946"/>
                <a:lumOff val="45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5484" tIns="0" rIns="185484" bIns="0" numCol="1" spcCol="1270" anchor="ctr" anchorCtr="0">
          <a:noAutofit/>
        </a:bodyPr>
        <a:lstStyle/>
        <a:p>
          <a:pPr marL="0" lvl="0" indent="0" algn="r" defTabSz="1333500" rtl="1">
            <a:lnSpc>
              <a:spcPct val="90000"/>
            </a:lnSpc>
            <a:spcBef>
              <a:spcPct val="0"/>
            </a:spcBef>
            <a:spcAft>
              <a:spcPct val="35000"/>
            </a:spcAft>
            <a:buNone/>
          </a:pPr>
          <a:r>
            <a:rPr lang="fa-IR" sz="3000" kern="1200" dirty="0">
              <a:cs typeface="B Zar" panose="00000400000000000000" pitchFamily="2" charset="-78"/>
            </a:rPr>
            <a:t>اول گوش دادن</a:t>
          </a:r>
          <a:endParaRPr lang="en-US" sz="3000" kern="1200" dirty="0">
            <a:cs typeface="B Zar" panose="00000400000000000000" pitchFamily="2" charset="-78"/>
          </a:endParaRPr>
        </a:p>
      </dsp:txBody>
      <dsp:txXfrm>
        <a:off x="1795830" y="1405030"/>
        <a:ext cx="4820818" cy="799138"/>
      </dsp:txXfrm>
    </dsp:sp>
    <dsp:sp modelId="{31D7D917-5269-4423-98E3-9004F15A686D}">
      <dsp:nvSpPr>
        <dsp:cNvPr id="0" name=""/>
        <dsp:cNvSpPr/>
      </dsp:nvSpPr>
      <dsp:spPr>
        <a:xfrm>
          <a:off x="0" y="3165400"/>
          <a:ext cx="7010400" cy="756000"/>
        </a:xfrm>
        <a:prstGeom prst="rect">
          <a:avLst/>
        </a:prstGeom>
        <a:solidFill>
          <a:schemeClr val="lt1">
            <a:alpha val="90000"/>
            <a:hueOff val="0"/>
            <a:satOff val="0"/>
            <a:lumOff val="0"/>
            <a:alphaOff val="0"/>
          </a:schemeClr>
        </a:solidFill>
        <a:ln w="9525" cap="flat" cmpd="sng" algn="ctr">
          <a:solidFill>
            <a:schemeClr val="accent2">
              <a:hueOff val="3121013"/>
              <a:satOff val="-3893"/>
              <a:lumOff val="915"/>
              <a:alphaOff val="0"/>
            </a:schemeClr>
          </a:solidFill>
          <a:prstDash val="solid"/>
        </a:ln>
        <a:effectLst/>
      </dsp:spPr>
      <dsp:style>
        <a:lnRef idx="1">
          <a:scrgbClr r="0" g="0" b="0"/>
        </a:lnRef>
        <a:fillRef idx="1">
          <a:scrgbClr r="0" g="0" b="0"/>
        </a:fillRef>
        <a:effectRef idx="0">
          <a:scrgbClr r="0" g="0" b="0"/>
        </a:effectRef>
        <a:fontRef idx="minor"/>
      </dsp:style>
    </dsp:sp>
    <dsp:sp modelId="{BC410557-3E36-4A69-A37E-44D6BBEC78E5}">
      <dsp:nvSpPr>
        <dsp:cNvPr id="0" name=""/>
        <dsp:cNvSpPr/>
      </dsp:nvSpPr>
      <dsp:spPr>
        <a:xfrm>
          <a:off x="1752599" y="2722599"/>
          <a:ext cx="4907280" cy="885600"/>
        </a:xfrm>
        <a:prstGeom prst="roundRect">
          <a:avLst/>
        </a:prstGeom>
        <a:gradFill rotWithShape="0">
          <a:gsLst>
            <a:gs pos="0">
              <a:schemeClr val="accent2">
                <a:hueOff val="3121013"/>
                <a:satOff val="-3893"/>
                <a:lumOff val="915"/>
                <a:alphaOff val="0"/>
                <a:shade val="51000"/>
                <a:satMod val="130000"/>
              </a:schemeClr>
            </a:gs>
            <a:gs pos="80000">
              <a:schemeClr val="accent2">
                <a:hueOff val="3121013"/>
                <a:satOff val="-3893"/>
                <a:lumOff val="915"/>
                <a:alphaOff val="0"/>
                <a:shade val="93000"/>
                <a:satMod val="130000"/>
              </a:schemeClr>
            </a:gs>
            <a:gs pos="100000">
              <a:schemeClr val="accent2">
                <a:hueOff val="3121013"/>
                <a:satOff val="-3893"/>
                <a:lumOff val="9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5484" tIns="0" rIns="185484" bIns="0" numCol="1" spcCol="1270" anchor="ctr" anchorCtr="0">
          <a:noAutofit/>
        </a:bodyPr>
        <a:lstStyle/>
        <a:p>
          <a:pPr marL="0" lvl="0" indent="0" algn="r" defTabSz="1333500" rtl="1">
            <a:lnSpc>
              <a:spcPct val="90000"/>
            </a:lnSpc>
            <a:spcBef>
              <a:spcPct val="0"/>
            </a:spcBef>
            <a:spcAft>
              <a:spcPct val="35000"/>
            </a:spcAft>
            <a:buNone/>
          </a:pPr>
          <a:r>
            <a:rPr lang="fa-IR" sz="3000" kern="1200" dirty="0">
              <a:cs typeface="B Zar" panose="00000400000000000000" pitchFamily="2" charset="-78"/>
            </a:rPr>
            <a:t>شفاف سازی انتظارات</a:t>
          </a:r>
          <a:endParaRPr lang="en-US" sz="3000" kern="1200" dirty="0">
            <a:cs typeface="B Zar" panose="00000400000000000000" pitchFamily="2" charset="-78"/>
          </a:endParaRPr>
        </a:p>
      </dsp:txBody>
      <dsp:txXfrm>
        <a:off x="1795830" y="2765830"/>
        <a:ext cx="4820818" cy="799138"/>
      </dsp:txXfrm>
    </dsp:sp>
    <dsp:sp modelId="{1E762D22-1341-4D84-A936-C9A83F8F2560}">
      <dsp:nvSpPr>
        <dsp:cNvPr id="0" name=""/>
        <dsp:cNvSpPr/>
      </dsp:nvSpPr>
      <dsp:spPr>
        <a:xfrm>
          <a:off x="0" y="4526200"/>
          <a:ext cx="7010400" cy="756000"/>
        </a:xfrm>
        <a:prstGeom prst="rect">
          <a:avLst/>
        </a:prstGeom>
        <a:solidFill>
          <a:schemeClr val="lt1">
            <a:alpha val="90000"/>
            <a:hueOff val="0"/>
            <a:satOff val="0"/>
            <a:lumOff val="0"/>
            <a:alphaOff val="0"/>
          </a:schemeClr>
        </a:solidFill>
        <a:ln w="9525" cap="flat" cmpd="sng" algn="ctr">
          <a:solidFill>
            <a:schemeClr val="accent2">
              <a:hueOff val="4681519"/>
              <a:satOff val="-5839"/>
              <a:lumOff val="1373"/>
              <a:alphaOff val="0"/>
            </a:schemeClr>
          </a:solidFill>
          <a:prstDash val="solid"/>
        </a:ln>
        <a:effectLst/>
      </dsp:spPr>
      <dsp:style>
        <a:lnRef idx="1">
          <a:scrgbClr r="0" g="0" b="0"/>
        </a:lnRef>
        <a:fillRef idx="1">
          <a:scrgbClr r="0" g="0" b="0"/>
        </a:fillRef>
        <a:effectRef idx="0">
          <a:scrgbClr r="0" g="0" b="0"/>
        </a:effectRef>
        <a:fontRef idx="minor"/>
      </dsp:style>
    </dsp:sp>
    <dsp:sp modelId="{5CF74F7E-6267-4449-9A9B-9F29DEA26788}">
      <dsp:nvSpPr>
        <dsp:cNvPr id="0" name=""/>
        <dsp:cNvSpPr/>
      </dsp:nvSpPr>
      <dsp:spPr>
        <a:xfrm>
          <a:off x="1752599" y="4083400"/>
          <a:ext cx="4907280" cy="885600"/>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5484" tIns="0" rIns="185484" bIns="0" numCol="1" spcCol="1270" anchor="ctr" anchorCtr="0">
          <a:noAutofit/>
        </a:bodyPr>
        <a:lstStyle/>
        <a:p>
          <a:pPr marL="0" lvl="0" indent="0" algn="r" defTabSz="1333500" rtl="1">
            <a:lnSpc>
              <a:spcPct val="90000"/>
            </a:lnSpc>
            <a:spcBef>
              <a:spcPct val="0"/>
            </a:spcBef>
            <a:spcAft>
              <a:spcPct val="35000"/>
            </a:spcAft>
            <a:buNone/>
          </a:pPr>
          <a:r>
            <a:rPr lang="fa-IR" sz="3000" kern="1200" dirty="0">
              <a:cs typeface="B Zar" panose="00000400000000000000" pitchFamily="2" charset="-78"/>
            </a:rPr>
            <a:t>پاسخ گو بودن</a:t>
          </a:r>
          <a:endParaRPr lang="en-US" sz="3000" kern="1200" dirty="0">
            <a:cs typeface="B Zar" panose="00000400000000000000" pitchFamily="2" charset="-78"/>
          </a:endParaRPr>
        </a:p>
      </dsp:txBody>
      <dsp:txXfrm>
        <a:off x="1795830" y="4126631"/>
        <a:ext cx="4820818"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7026FF-0E1A-4035-96DB-430630B60B28}" type="datetimeFigureOut">
              <a:rPr lang="en-US" smtClean="0"/>
              <a:t>12/21/2024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A0C150-972A-4BB1-AFE6-F81554BC33F1}" type="slidenum">
              <a:rPr lang="en-US" smtClean="0"/>
              <a:t>‹#›</a:t>
            </a:fld>
            <a:endParaRPr lang="en-US"/>
          </a:p>
        </p:txBody>
      </p:sp>
    </p:spTree>
    <p:extLst>
      <p:ext uri="{BB962C8B-B14F-4D97-AF65-F5344CB8AC3E}">
        <p14:creationId xmlns:p14="http://schemas.microsoft.com/office/powerpoint/2010/main" val="3229265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A0C150-972A-4BB1-AFE6-F81554BC33F1}" type="slidenum">
              <a:rPr lang="en-US" smtClean="0"/>
              <a:t>2</a:t>
            </a:fld>
            <a:endParaRPr lang="en-US"/>
          </a:p>
        </p:txBody>
      </p:sp>
    </p:spTree>
    <p:extLst>
      <p:ext uri="{BB962C8B-B14F-4D97-AF65-F5344CB8AC3E}">
        <p14:creationId xmlns:p14="http://schemas.microsoft.com/office/powerpoint/2010/main" val="3583425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A0C150-972A-4BB1-AFE6-F81554BC33F1}" type="slidenum">
              <a:rPr lang="en-US" smtClean="0"/>
              <a:t>29</a:t>
            </a:fld>
            <a:endParaRPr lang="en-US"/>
          </a:p>
        </p:txBody>
      </p:sp>
    </p:spTree>
    <p:extLst>
      <p:ext uri="{BB962C8B-B14F-4D97-AF65-F5344CB8AC3E}">
        <p14:creationId xmlns:p14="http://schemas.microsoft.com/office/powerpoint/2010/main" val="344003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A0C150-972A-4BB1-AFE6-F81554BC33F1}" type="slidenum">
              <a:rPr lang="en-US" smtClean="0"/>
              <a:t>31</a:t>
            </a:fld>
            <a:endParaRPr lang="en-US"/>
          </a:p>
        </p:txBody>
      </p:sp>
    </p:spTree>
    <p:extLst>
      <p:ext uri="{BB962C8B-B14F-4D97-AF65-F5344CB8AC3E}">
        <p14:creationId xmlns:p14="http://schemas.microsoft.com/office/powerpoint/2010/main" val="757281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A0C150-972A-4BB1-AFE6-F81554BC33F1}" type="slidenum">
              <a:rPr lang="en-US" smtClean="0"/>
              <a:t>32</a:t>
            </a:fld>
            <a:endParaRPr lang="en-US"/>
          </a:p>
        </p:txBody>
      </p:sp>
    </p:spTree>
    <p:extLst>
      <p:ext uri="{BB962C8B-B14F-4D97-AF65-F5344CB8AC3E}">
        <p14:creationId xmlns:p14="http://schemas.microsoft.com/office/powerpoint/2010/main" val="3308371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A0C150-972A-4BB1-AFE6-F81554BC33F1}" type="slidenum">
              <a:rPr lang="en-US" smtClean="0"/>
              <a:t>33</a:t>
            </a:fld>
            <a:endParaRPr lang="en-US"/>
          </a:p>
        </p:txBody>
      </p:sp>
    </p:spTree>
    <p:extLst>
      <p:ext uri="{BB962C8B-B14F-4D97-AF65-F5344CB8AC3E}">
        <p14:creationId xmlns:p14="http://schemas.microsoft.com/office/powerpoint/2010/main" val="431757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A0C150-972A-4BB1-AFE6-F81554BC33F1}" type="slidenum">
              <a:rPr lang="en-US" smtClean="0"/>
              <a:t>41</a:t>
            </a:fld>
            <a:endParaRPr lang="en-US"/>
          </a:p>
        </p:txBody>
      </p:sp>
    </p:spTree>
    <p:extLst>
      <p:ext uri="{BB962C8B-B14F-4D97-AF65-F5344CB8AC3E}">
        <p14:creationId xmlns:p14="http://schemas.microsoft.com/office/powerpoint/2010/main" val="3702744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A0C150-972A-4BB1-AFE6-F81554BC33F1}" type="slidenum">
              <a:rPr lang="en-US" smtClean="0"/>
              <a:t>57</a:t>
            </a:fld>
            <a:endParaRPr lang="en-US"/>
          </a:p>
        </p:txBody>
      </p:sp>
    </p:spTree>
    <p:extLst>
      <p:ext uri="{BB962C8B-B14F-4D97-AF65-F5344CB8AC3E}">
        <p14:creationId xmlns:p14="http://schemas.microsoft.com/office/powerpoint/2010/main" val="2769410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A0C150-972A-4BB1-AFE6-F81554BC33F1}" type="slidenum">
              <a:rPr lang="en-US" smtClean="0"/>
              <a:t>15</a:t>
            </a:fld>
            <a:endParaRPr lang="en-US"/>
          </a:p>
        </p:txBody>
      </p:sp>
    </p:spTree>
    <p:extLst>
      <p:ext uri="{BB962C8B-B14F-4D97-AF65-F5344CB8AC3E}">
        <p14:creationId xmlns:p14="http://schemas.microsoft.com/office/powerpoint/2010/main" val="2402668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A0C150-972A-4BB1-AFE6-F81554BC33F1}" type="slidenum">
              <a:rPr lang="en-US" smtClean="0"/>
              <a:t>16</a:t>
            </a:fld>
            <a:endParaRPr lang="en-US"/>
          </a:p>
        </p:txBody>
      </p:sp>
    </p:spTree>
    <p:extLst>
      <p:ext uri="{BB962C8B-B14F-4D97-AF65-F5344CB8AC3E}">
        <p14:creationId xmlns:p14="http://schemas.microsoft.com/office/powerpoint/2010/main" val="1472565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A0C150-972A-4BB1-AFE6-F81554BC33F1}" type="slidenum">
              <a:rPr lang="en-US" smtClean="0"/>
              <a:t>20</a:t>
            </a:fld>
            <a:endParaRPr lang="en-US"/>
          </a:p>
        </p:txBody>
      </p:sp>
    </p:spTree>
    <p:extLst>
      <p:ext uri="{BB962C8B-B14F-4D97-AF65-F5344CB8AC3E}">
        <p14:creationId xmlns:p14="http://schemas.microsoft.com/office/powerpoint/2010/main" val="4148228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A0C150-972A-4BB1-AFE6-F81554BC33F1}" type="slidenum">
              <a:rPr lang="en-US" smtClean="0"/>
              <a:t>21</a:t>
            </a:fld>
            <a:endParaRPr lang="en-US"/>
          </a:p>
        </p:txBody>
      </p:sp>
    </p:spTree>
    <p:extLst>
      <p:ext uri="{BB962C8B-B14F-4D97-AF65-F5344CB8AC3E}">
        <p14:creationId xmlns:p14="http://schemas.microsoft.com/office/powerpoint/2010/main" val="2030008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A0C150-972A-4BB1-AFE6-F81554BC33F1}" type="slidenum">
              <a:rPr lang="en-US" smtClean="0"/>
              <a:t>22</a:t>
            </a:fld>
            <a:endParaRPr lang="en-US"/>
          </a:p>
        </p:txBody>
      </p:sp>
    </p:spTree>
    <p:extLst>
      <p:ext uri="{BB962C8B-B14F-4D97-AF65-F5344CB8AC3E}">
        <p14:creationId xmlns:p14="http://schemas.microsoft.com/office/powerpoint/2010/main" val="2723236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A0C150-972A-4BB1-AFE6-F81554BC33F1}" type="slidenum">
              <a:rPr lang="en-US" smtClean="0"/>
              <a:t>25</a:t>
            </a:fld>
            <a:endParaRPr lang="en-US"/>
          </a:p>
        </p:txBody>
      </p:sp>
    </p:spTree>
    <p:extLst>
      <p:ext uri="{BB962C8B-B14F-4D97-AF65-F5344CB8AC3E}">
        <p14:creationId xmlns:p14="http://schemas.microsoft.com/office/powerpoint/2010/main" val="1450259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A0C150-972A-4BB1-AFE6-F81554BC33F1}" type="slidenum">
              <a:rPr lang="en-US" smtClean="0"/>
              <a:t>26</a:t>
            </a:fld>
            <a:endParaRPr lang="en-US"/>
          </a:p>
        </p:txBody>
      </p:sp>
    </p:spTree>
    <p:extLst>
      <p:ext uri="{BB962C8B-B14F-4D97-AF65-F5344CB8AC3E}">
        <p14:creationId xmlns:p14="http://schemas.microsoft.com/office/powerpoint/2010/main" val="626954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A0C150-972A-4BB1-AFE6-F81554BC33F1}" type="slidenum">
              <a:rPr lang="en-US" smtClean="0"/>
              <a:t>28</a:t>
            </a:fld>
            <a:endParaRPr lang="en-US"/>
          </a:p>
        </p:txBody>
      </p:sp>
    </p:spTree>
    <p:extLst>
      <p:ext uri="{BB962C8B-B14F-4D97-AF65-F5344CB8AC3E}">
        <p14:creationId xmlns:p14="http://schemas.microsoft.com/office/powerpoint/2010/main" val="495193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7" Type="http://schemas.microsoft.com/office/2007/relationships/hdphoto" Target="../media/hdphoto4.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2.svg"/><Relationship Id="rId7" Type="http://schemas.openxmlformats.org/officeDocument/2006/relationships/diagramLayout" Target="../diagrams/layout5.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Data" Target="../diagrams/data5.xml"/><Relationship Id="rId5" Type="http://schemas.openxmlformats.org/officeDocument/2006/relationships/image" Target="../media/image4.svg"/><Relationship Id="rId10" Type="http://schemas.microsoft.com/office/2007/relationships/diagramDrawing" Target="../diagrams/drawing5.xml"/><Relationship Id="rId4" Type="http://schemas.openxmlformats.org/officeDocument/2006/relationships/image" Target="../media/image3.png"/><Relationship Id="rId9" Type="http://schemas.openxmlformats.org/officeDocument/2006/relationships/diagramColors" Target="../diagrams/colors5.xml"/></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image" Target="../media/image4.sv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4.sv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4.sv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7.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svg"/><Relationship Id="rId7" Type="http://schemas.microsoft.com/office/2007/relationships/hdphoto" Target="../media/hdphoto5.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svg"/><Relationship Id="rId7" Type="http://schemas.microsoft.com/office/2007/relationships/hdphoto" Target="../media/hdphoto6.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image" Target="../media/image4.sv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svg"/><Relationship Id="rId7" Type="http://schemas.microsoft.com/office/2007/relationships/hdphoto" Target="../media/hdphoto7.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4.sv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4.sv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jpg"/><Relationship Id="rId5" Type="http://schemas.openxmlformats.org/officeDocument/2006/relationships/image" Target="../media/image4.sv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1386843" y="7201845"/>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6" name="AutoShape 6"/>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7" name="AutoShape 7"/>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sp>
        <p:nvSpPr>
          <p:cNvPr id="10" name="Freeform 10"/>
          <p:cNvSpPr/>
          <p:nvPr/>
        </p:nvSpPr>
        <p:spPr>
          <a:xfrm rot="-10800000">
            <a:off x="9525" y="63583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083809" y="63869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0" y="7470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rot="-10800000">
            <a:off x="0"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5400000">
            <a:off x="1083809"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rot="-10800000">
            <a:off x="1083809" y="962372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rot="-10800000">
            <a:off x="3321750"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3321750" y="74993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rot="5400000">
            <a:off x="4405559"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2237941"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3321750"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rot="5400000">
            <a:off x="0" y="96383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rot="-5400000">
            <a:off x="15470622"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Freeform 23"/>
          <p:cNvSpPr/>
          <p:nvPr/>
        </p:nvSpPr>
        <p:spPr>
          <a:xfrm rot="-5400000">
            <a:off x="16554431" y="0"/>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flipH="1" flipV="1">
            <a:off x="17638239" y="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Freeform 25"/>
          <p:cNvSpPr/>
          <p:nvPr/>
        </p:nvSpPr>
        <p:spPr>
          <a:xfrm rot="-5400000">
            <a:off x="14386813"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26"/>
          <p:cNvSpPr/>
          <p:nvPr/>
        </p:nvSpPr>
        <p:spPr>
          <a:xfrm rot="-5400000">
            <a:off x="15470622"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Freeform 27"/>
          <p:cNvSpPr/>
          <p:nvPr/>
        </p:nvSpPr>
        <p:spPr>
          <a:xfrm>
            <a:off x="16554431" y="2167618"/>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8" name="Freeform 28"/>
          <p:cNvSpPr/>
          <p:nvPr/>
        </p:nvSpPr>
        <p:spPr>
          <a:xfrm rot="5400000">
            <a:off x="17638239"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p:cNvSpPr/>
          <p:nvPr/>
        </p:nvSpPr>
        <p:spPr>
          <a:xfrm rot="5400000" flipH="1" flipV="1">
            <a:off x="17638239" y="216761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0" name="Freeform 30"/>
          <p:cNvSpPr/>
          <p:nvPr/>
        </p:nvSpPr>
        <p:spPr>
          <a:xfrm flipH="1" flipV="1">
            <a:off x="15470622" y="4433486"/>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Freeform 31"/>
          <p:cNvSpPr/>
          <p:nvPr/>
        </p:nvSpPr>
        <p:spPr>
          <a:xfrm rot="5400000" flipH="1" flipV="1">
            <a:off x="16554431" y="4433486"/>
            <a:ext cx="1083809" cy="1083809"/>
          </a:xfrm>
          <a:custGeom>
            <a:avLst/>
            <a:gdLst/>
            <a:ahLst/>
            <a:cxnLst/>
            <a:rect l="l" t="t" r="r" b="b"/>
            <a:pathLst>
              <a:path w="1083809" h="1083809">
                <a:moveTo>
                  <a:pt x="1083808" y="1083809"/>
                </a:moveTo>
                <a:lnTo>
                  <a:pt x="0" y="1083809"/>
                </a:lnTo>
                <a:lnTo>
                  <a:pt x="0" y="0"/>
                </a:lnTo>
                <a:lnTo>
                  <a:pt x="1083808" y="0"/>
                </a:lnTo>
                <a:lnTo>
                  <a:pt x="1083808" y="108380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2" name="Group 32"/>
          <p:cNvGrpSpPr/>
          <p:nvPr/>
        </p:nvGrpSpPr>
        <p:grpSpPr>
          <a:xfrm rot="2700000">
            <a:off x="-1376391" y="-3093321"/>
            <a:ext cx="7415398" cy="3565095"/>
            <a:chOff x="0" y="0"/>
            <a:chExt cx="660400" cy="317500"/>
          </a:xfrm>
        </p:grpSpPr>
        <p:sp>
          <p:nvSpPr>
            <p:cNvPr id="33" name="Freeform 3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34" name="TextBox 3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5" name="AutoShape 35"/>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36" name="AutoShape 36"/>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37" name="AutoShape 37"/>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38" name="AutoShape 38"/>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39" name="AutoShape 39"/>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40" name="AutoShape 40"/>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41" name="AutoShape 41"/>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42" name="AutoShape 42"/>
          <p:cNvSpPr/>
          <p:nvPr/>
        </p:nvSpPr>
        <p:spPr>
          <a:xfrm>
            <a:off x="-2509797" y="905760"/>
            <a:ext cx="2628598" cy="2671969"/>
          </a:xfrm>
          <a:prstGeom prst="line">
            <a:avLst/>
          </a:prstGeom>
          <a:ln w="28575" cap="flat">
            <a:solidFill>
              <a:srgbClr val="8CA9AD"/>
            </a:solidFill>
            <a:prstDash val="solid"/>
            <a:headEnd type="none" w="sm" len="sm"/>
            <a:tailEnd type="none" w="sm" len="sm"/>
          </a:ln>
        </p:spPr>
      </p:sp>
      <p:pic>
        <p:nvPicPr>
          <p:cNvPr id="44" name="Picture 43">
            <a:extLst>
              <a:ext uri="{FF2B5EF4-FFF2-40B4-BE49-F238E27FC236}">
                <a16:creationId xmlns:a16="http://schemas.microsoft.com/office/drawing/2014/main" id="{A64D393A-ADF6-42A2-A006-5BBB79CCBAF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802344" y="138347"/>
            <a:ext cx="6878764" cy="6878764"/>
          </a:xfrm>
          <a:prstGeom prst="roundRect">
            <a:avLst>
              <a:gd name="adj" fmla="val 50000"/>
            </a:avLst>
          </a:prstGeom>
          <a:solidFill>
            <a:srgbClr val="FFFFFF">
              <a:shade val="85000"/>
            </a:srgbClr>
          </a:solidFill>
          <a:ln>
            <a:noFill/>
          </a:ln>
          <a:effectLst>
            <a:reflection blurRad="12700" stA="38000" endPos="28000" dist="5000" dir="5400000" sy="-100000" algn="bl" rotWithShape="0"/>
          </a:effectLst>
        </p:spPr>
      </p:pic>
      <p:pic>
        <p:nvPicPr>
          <p:cNvPr id="46" name="Picture 45">
            <a:extLst>
              <a:ext uri="{FF2B5EF4-FFF2-40B4-BE49-F238E27FC236}">
                <a16:creationId xmlns:a16="http://schemas.microsoft.com/office/drawing/2014/main" id="{D243C699-A78B-4EEF-904D-8BB67A5B54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3694" y="1054671"/>
            <a:ext cx="3562724" cy="51461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8" name="TextBox 47">
            <a:extLst>
              <a:ext uri="{FF2B5EF4-FFF2-40B4-BE49-F238E27FC236}">
                <a16:creationId xmlns:a16="http://schemas.microsoft.com/office/drawing/2014/main" id="{F0D3FF99-62B5-4BD5-97AF-54D271532E41}"/>
              </a:ext>
            </a:extLst>
          </p:cNvPr>
          <p:cNvSpPr txBox="1"/>
          <p:nvPr/>
        </p:nvSpPr>
        <p:spPr>
          <a:xfrm>
            <a:off x="5431336" y="7526792"/>
            <a:ext cx="6443403" cy="1569660"/>
          </a:xfrm>
          <a:prstGeom prst="rect">
            <a:avLst/>
          </a:prstGeom>
          <a:noFill/>
        </p:spPr>
        <p:txBody>
          <a:bodyPr wrap="square" rtlCol="0">
            <a:spAutoFit/>
          </a:bodyPr>
          <a:lstStyle/>
          <a:p>
            <a:pPr algn="ctr" rtl="1"/>
            <a:r>
              <a:rPr lang="fa-IR" sz="3200" dirty="0">
                <a:cs typeface="B Zar" panose="00000400000000000000" pitchFamily="2" charset="-78"/>
              </a:rPr>
              <a:t>ارائه مدیریت و کنترل پروژه های فناوری اطلاعات</a:t>
            </a:r>
          </a:p>
          <a:p>
            <a:pPr algn="ctr" rtl="1"/>
            <a:r>
              <a:rPr lang="fa-IR" sz="3200" dirty="0">
                <a:cs typeface="B Zar" panose="00000400000000000000" pitchFamily="2" charset="-78"/>
              </a:rPr>
              <a:t>زمستان ۱۴۰۳</a:t>
            </a:r>
          </a:p>
          <a:p>
            <a:pPr algn="ctr" rtl="1"/>
            <a:r>
              <a:rPr lang="fa-IR" sz="3200" dirty="0">
                <a:cs typeface="B Zar" panose="00000400000000000000" pitchFamily="2" charset="-78"/>
              </a:rPr>
              <a:t>ارائه شده توسط: سپهر عبادی و محمد رئوف اعرابی</a:t>
            </a:r>
            <a:endParaRPr lang="en-US" sz="3200" dirty="0">
              <a:cs typeface="B Zar" panose="00000400000000000000" pitchFamily="2" charset="-78"/>
            </a:endParaRPr>
          </a:p>
        </p:txBody>
      </p:sp>
    </p:spTree>
    <p:extLst>
      <p:ext uri="{BB962C8B-B14F-4D97-AF65-F5344CB8AC3E}">
        <p14:creationId xmlns:p14="http://schemas.microsoft.com/office/powerpoint/2010/main" val="21588691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736481" y="1641665"/>
            <a:ext cx="8099627" cy="744435"/>
          </a:xfrm>
          <a:prstGeom prst="rect">
            <a:avLst/>
          </a:prstGeom>
        </p:spPr>
        <p:txBody>
          <a:bodyPr wrap="square" lIns="0" tIns="0" rIns="0" bIns="0" rtlCol="0" anchor="t">
            <a:spAutoFit/>
          </a:bodyPr>
          <a:lstStyle/>
          <a:p>
            <a:pPr algn="ctr">
              <a:lnSpc>
                <a:spcPts val="5544"/>
              </a:lnSpc>
            </a:pPr>
            <a:r>
              <a:rPr lang="fa-IR" sz="5600" b="1" dirty="0">
                <a:solidFill>
                  <a:srgbClr val="7ED957"/>
                </a:solidFill>
                <a:latin typeface="Kollektif Bold"/>
                <a:ea typeface="Kollektif Bold"/>
                <a:cs typeface="B Zar" panose="00000400000000000000" pitchFamily="2" charset="-78"/>
                <a:sym typeface="Kollektif Bold"/>
              </a:rPr>
              <a:t>مدیریت پروژه = رهبری مردم</a:t>
            </a:r>
            <a:endParaRPr lang="en-US" sz="5600" b="1" dirty="0">
              <a:solidFill>
                <a:srgbClr val="7ED957"/>
              </a:solidFill>
              <a:latin typeface="Kollektif Bold"/>
              <a:ea typeface="Kollektif Bold"/>
              <a:cs typeface="B Zar" panose="00000400000000000000" pitchFamily="2" charset="-78"/>
              <a:sym typeface="Kollektif Bold"/>
            </a:endParaRPr>
          </a:p>
        </p:txBody>
      </p:sp>
      <p:grpSp>
        <p:nvGrpSpPr>
          <p:cNvPr id="4" name="Group 4"/>
          <p:cNvGrpSpPr/>
          <p:nvPr/>
        </p:nvGrpSpPr>
        <p:grpSpPr>
          <a:xfrm rot="2700000">
            <a:off x="-2693793" y="7510422"/>
            <a:ext cx="7415398" cy="3565095"/>
            <a:chOff x="0" y="0"/>
            <a:chExt cx="660400" cy="317500"/>
          </a:xfrm>
        </p:grpSpPr>
        <p:sp>
          <p:nvSpPr>
            <p:cNvPr id="5" name="Freeform 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6" name="TextBox 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19" name="Group 19"/>
          <p:cNvGrpSpPr/>
          <p:nvPr/>
        </p:nvGrpSpPr>
        <p:grpSpPr>
          <a:xfrm rot="-2700000">
            <a:off x="14034654" y="-4091495"/>
            <a:ext cx="7415398" cy="3565095"/>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sp>
      <p:sp>
        <p:nvSpPr>
          <p:cNvPr id="23" name="AutoShape 23"/>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sp>
      <p:sp>
        <p:nvSpPr>
          <p:cNvPr id="24" name="AutoShape 24"/>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sp>
      <p:sp>
        <p:nvSpPr>
          <p:cNvPr id="25" name="AutoShape 25"/>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sp>
      <p:sp>
        <p:nvSpPr>
          <p:cNvPr id="26" name="AutoShape 26"/>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sp>
      <p:sp>
        <p:nvSpPr>
          <p:cNvPr id="2" name="TextBox 1">
            <a:extLst>
              <a:ext uri="{FF2B5EF4-FFF2-40B4-BE49-F238E27FC236}">
                <a16:creationId xmlns:a16="http://schemas.microsoft.com/office/drawing/2014/main" id="{F517612F-55FE-4DC5-AD0A-0C49E1EB3FE4}"/>
              </a:ext>
            </a:extLst>
          </p:cNvPr>
          <p:cNvSpPr txBox="1"/>
          <p:nvPr/>
        </p:nvSpPr>
        <p:spPr>
          <a:xfrm>
            <a:off x="8782265" y="3252648"/>
            <a:ext cx="8673152" cy="1938992"/>
          </a:xfrm>
          <a:prstGeom prst="rect">
            <a:avLst/>
          </a:prstGeom>
          <a:noFill/>
        </p:spPr>
        <p:txBody>
          <a:bodyPr wrap="square" rtlCol="0">
            <a:spAutoFit/>
          </a:bodyPr>
          <a:lstStyle/>
          <a:p>
            <a:pPr algn="r" rtl="1"/>
            <a:r>
              <a:rPr lang="fa-IR" sz="4000" dirty="0">
                <a:cs typeface="B Zar" panose="00000400000000000000" pitchFamily="2" charset="-78"/>
              </a:rPr>
              <a:t>مسئول پروژه : </a:t>
            </a:r>
          </a:p>
          <a:p>
            <a:pPr algn="r" rtl="1"/>
            <a:r>
              <a:rPr lang="fa-IR" sz="4000" dirty="0">
                <a:cs typeface="B Zar" panose="00000400000000000000" pitchFamily="2" charset="-78"/>
              </a:rPr>
              <a:t>مدیریت کار ها، تحویل دادنی ها، ضرب </a:t>
            </a:r>
            <a:r>
              <a:rPr lang="fa-IR" sz="4000" dirty="0" err="1">
                <a:cs typeface="B Zar" panose="00000400000000000000" pitchFamily="2" charset="-78"/>
              </a:rPr>
              <a:t>الاجل</a:t>
            </a:r>
            <a:r>
              <a:rPr lang="fa-IR" sz="4000" dirty="0">
                <a:cs typeface="B Zar" panose="00000400000000000000" pitchFamily="2" charset="-78"/>
              </a:rPr>
              <a:t> ها، برنامه های زمان بندی، محدوده و همچنین رهبری مردم</a:t>
            </a:r>
          </a:p>
        </p:txBody>
      </p:sp>
      <p:sp>
        <p:nvSpPr>
          <p:cNvPr id="27" name="TextBox 26">
            <a:extLst>
              <a:ext uri="{FF2B5EF4-FFF2-40B4-BE49-F238E27FC236}">
                <a16:creationId xmlns:a16="http://schemas.microsoft.com/office/drawing/2014/main" id="{5F33F2A6-C951-4765-83A9-FDF4DA3B0FF7}"/>
              </a:ext>
            </a:extLst>
          </p:cNvPr>
          <p:cNvSpPr txBox="1"/>
          <p:nvPr/>
        </p:nvSpPr>
        <p:spPr>
          <a:xfrm>
            <a:off x="457200" y="3210175"/>
            <a:ext cx="7199008" cy="1938992"/>
          </a:xfrm>
          <a:prstGeom prst="rect">
            <a:avLst/>
          </a:prstGeom>
          <a:noFill/>
        </p:spPr>
        <p:txBody>
          <a:bodyPr wrap="square" rtlCol="0">
            <a:spAutoFit/>
          </a:bodyPr>
          <a:lstStyle/>
          <a:p>
            <a:pPr algn="r" rtl="1"/>
            <a:r>
              <a:rPr lang="fa-IR" sz="4000" dirty="0">
                <a:cs typeface="B Zar" panose="00000400000000000000" pitchFamily="2" charset="-78"/>
              </a:rPr>
              <a:t>رهبری مردم :</a:t>
            </a:r>
          </a:p>
          <a:p>
            <a:pPr algn="r" rtl="1"/>
            <a:r>
              <a:rPr lang="fa-IR" sz="4000" dirty="0">
                <a:cs typeface="B Zar" panose="00000400000000000000" pitchFamily="2" charset="-78"/>
              </a:rPr>
              <a:t>الهام بخش آنها تا از شما و فرایند های مدیریت پروژه مشتاقانه و با رضایت خاطر پیروی کنند.</a:t>
            </a:r>
          </a:p>
        </p:txBody>
      </p:sp>
      <p:sp>
        <p:nvSpPr>
          <p:cNvPr id="30" name="TextBox 29">
            <a:extLst>
              <a:ext uri="{FF2B5EF4-FFF2-40B4-BE49-F238E27FC236}">
                <a16:creationId xmlns:a16="http://schemas.microsoft.com/office/drawing/2014/main" id="{967402C4-0E6E-45EC-90A6-D98E2A88E3DF}"/>
              </a:ext>
            </a:extLst>
          </p:cNvPr>
          <p:cNvSpPr txBox="1"/>
          <p:nvPr/>
        </p:nvSpPr>
        <p:spPr>
          <a:xfrm>
            <a:off x="234378" y="6351256"/>
            <a:ext cx="17819244" cy="707886"/>
          </a:xfrm>
          <a:prstGeom prst="rect">
            <a:avLst/>
          </a:prstGeom>
          <a:noFill/>
        </p:spPr>
        <p:txBody>
          <a:bodyPr wrap="square" rtlCol="0">
            <a:spAutoFit/>
          </a:bodyPr>
          <a:lstStyle/>
          <a:p>
            <a:pPr algn="r" rtl="1"/>
            <a:r>
              <a:rPr lang="fa-IR" sz="4000" dirty="0">
                <a:cs typeface="B Zar" panose="00000400000000000000" pitchFamily="2" charset="-78"/>
              </a:rPr>
              <a:t>مدیریت پروژه به همان اندازه که در مورد مدیریت ماهرانه فرایند ها است، به رهبری موثر افراد نیز مربوط می شود.</a:t>
            </a:r>
          </a:p>
        </p:txBody>
      </p:sp>
      <p:sp>
        <p:nvSpPr>
          <p:cNvPr id="31" name="TextBox 30">
            <a:extLst>
              <a:ext uri="{FF2B5EF4-FFF2-40B4-BE49-F238E27FC236}">
                <a16:creationId xmlns:a16="http://schemas.microsoft.com/office/drawing/2014/main" id="{E6325697-FE69-4D45-859D-A6087AE7D5D0}"/>
              </a:ext>
            </a:extLst>
          </p:cNvPr>
          <p:cNvSpPr txBox="1"/>
          <p:nvPr/>
        </p:nvSpPr>
        <p:spPr>
          <a:xfrm>
            <a:off x="4406111" y="7985961"/>
            <a:ext cx="7764382" cy="836768"/>
          </a:xfrm>
          <a:prstGeom prst="rect">
            <a:avLst/>
          </a:prstGeom>
          <a:noFill/>
        </p:spPr>
        <p:txBody>
          <a:bodyPr wrap="square" rtlCol="0">
            <a:spAutoFit/>
          </a:bodyPr>
          <a:lstStyle/>
          <a:p>
            <a:pPr algn="ctr">
              <a:lnSpc>
                <a:spcPts val="5544"/>
              </a:lnSpc>
            </a:pPr>
            <a:r>
              <a:rPr lang="fa-IR" sz="5600" b="1" dirty="0">
                <a:solidFill>
                  <a:srgbClr val="7ED957"/>
                </a:solidFill>
                <a:latin typeface="Kollektif Bold"/>
                <a:cs typeface="B Zar" panose="00000400000000000000" pitchFamily="2" charset="-78"/>
              </a:rPr>
              <a:t>مردم + فرایند =  موفقیت</a:t>
            </a:r>
          </a:p>
        </p:txBody>
      </p:sp>
    </p:spTree>
    <p:extLst>
      <p:ext uri="{BB962C8B-B14F-4D97-AF65-F5344CB8AC3E}">
        <p14:creationId xmlns:p14="http://schemas.microsoft.com/office/powerpoint/2010/main" val="36125124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044670" y="1455551"/>
            <a:ext cx="5480392" cy="744435"/>
          </a:xfrm>
          <a:prstGeom prst="rect">
            <a:avLst/>
          </a:prstGeom>
        </p:spPr>
        <p:txBody>
          <a:bodyPr lIns="0" tIns="0" rIns="0" bIns="0" rtlCol="0" anchor="t">
            <a:spAutoFit/>
          </a:bodyPr>
          <a:lstStyle/>
          <a:p>
            <a:pPr algn="r" rtl="1">
              <a:lnSpc>
                <a:spcPts val="5544"/>
              </a:lnSpc>
            </a:pPr>
            <a:r>
              <a:rPr lang="fa-IR" sz="5600" b="1" dirty="0">
                <a:solidFill>
                  <a:srgbClr val="7ED957"/>
                </a:solidFill>
                <a:latin typeface="Kollektif Bold"/>
                <a:ea typeface="Kollektif Bold"/>
                <a:cs typeface="B Zar" panose="00000400000000000000" pitchFamily="2" charset="-78"/>
                <a:sym typeface="Kollektif Bold"/>
              </a:rPr>
              <a:t>من، رهبر؟</a:t>
            </a:r>
            <a:endParaRPr lang="en-US" sz="5600" b="1" dirty="0">
              <a:solidFill>
                <a:srgbClr val="7ED957"/>
              </a:solidFill>
              <a:latin typeface="Kollektif Bold"/>
              <a:ea typeface="Kollektif Bold"/>
              <a:cs typeface="B Zar" panose="00000400000000000000" pitchFamily="2" charset="-78"/>
              <a:sym typeface="Kollektif Bold"/>
            </a:endParaRPr>
          </a:p>
        </p:txBody>
      </p:sp>
      <p:sp>
        <p:nvSpPr>
          <p:cNvPr id="3" name="Freeform 3"/>
          <p:cNvSpPr/>
          <p:nvPr/>
        </p:nvSpPr>
        <p:spPr>
          <a:xfrm rot="-10800000">
            <a:off x="9525" y="59136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83809" y="59422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70260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0"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400000">
            <a:off x="1083809"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a:off x="1083809"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0800000">
            <a:off x="3321750"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3321750" y="703557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5400000">
            <a:off x="4405559"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223794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3321750"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rot="5400000">
            <a:off x="0"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9677400" y="2954481"/>
            <a:ext cx="5056399" cy="4849404"/>
          </a:xfrm>
          <a:prstGeom prst="rect">
            <a:avLst/>
          </a:prstGeom>
        </p:spPr>
        <p:txBody>
          <a:bodyPr lIns="0" tIns="0" rIns="0" bIns="0" rtlCol="0" anchor="t">
            <a:spAutoFit/>
          </a:bodyPr>
          <a:lstStyle/>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صرف اینکه فرایند ها را به خوبی توصیف کنید به این معنا نیست که بتوانید به نحو احسن تیم پروژه را رهبری کنید.</a:t>
            </a:r>
            <a:endParaRPr lang="en-US" sz="2800" dirty="0">
              <a:solidFill>
                <a:srgbClr val="545454"/>
              </a:solidFill>
              <a:latin typeface="DM Sans"/>
              <a:ea typeface="DM Sans"/>
              <a:cs typeface="B Zar" panose="00000400000000000000" pitchFamily="2" charset="-78"/>
              <a:sym typeface="DM Sans"/>
            </a:endParaRPr>
          </a:p>
          <a:p>
            <a:pPr marL="259080" lvl="1" algn="r" rtl="1">
              <a:lnSpc>
                <a:spcPts val="2879"/>
              </a:lnSpc>
            </a:pPr>
            <a:endParaRPr lang="fa-IR" sz="2800" dirty="0">
              <a:solidFill>
                <a:srgbClr val="545454"/>
              </a:solidFill>
              <a:latin typeface="DM Sans"/>
              <a:ea typeface="DM Sans"/>
              <a:cs typeface="B Zar" panose="00000400000000000000" pitchFamily="2" charset="-78"/>
              <a:sym typeface="DM Sans"/>
            </a:endParaRPr>
          </a:p>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افراد تیم را </a:t>
            </a:r>
            <a:r>
              <a:rPr lang="fa-IR" sz="2800" dirty="0" err="1">
                <a:solidFill>
                  <a:srgbClr val="545454"/>
                </a:solidFill>
                <a:latin typeface="DM Sans"/>
                <a:ea typeface="DM Sans"/>
                <a:cs typeface="B Zar" panose="00000400000000000000" pitchFamily="2" charset="-78"/>
                <a:sym typeface="DM Sans"/>
              </a:rPr>
              <a:t>نمی</a:t>
            </a:r>
            <a:r>
              <a:rPr lang="fa-IR" sz="2800" dirty="0">
                <a:solidFill>
                  <a:srgbClr val="545454"/>
                </a:solidFill>
                <a:latin typeface="DM Sans"/>
                <a:ea typeface="DM Sans"/>
                <a:cs typeface="B Zar" panose="00000400000000000000" pitchFamily="2" charset="-78"/>
                <a:sym typeface="DM Sans"/>
              </a:rPr>
              <a:t> توانید مجاب کنید که بهترین خودشان باشند و بهترین تلاش خود را برای نتیجه دادن پروژه به کار گیرند.</a:t>
            </a:r>
          </a:p>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شما فقط می توانید الهام بخش آنها باشید تا خودشان داوطلبانه بهترین تلاش خود را به کار گیرند.</a:t>
            </a:r>
            <a:endParaRPr lang="en-US" sz="2800" dirty="0">
              <a:solidFill>
                <a:srgbClr val="545454"/>
              </a:solidFill>
              <a:latin typeface="DM Sans"/>
              <a:ea typeface="DM Sans"/>
              <a:cs typeface="B Zar" panose="00000400000000000000" pitchFamily="2" charset="-78"/>
              <a:sym typeface="DM Sans"/>
            </a:endParaRPr>
          </a:p>
          <a:p>
            <a:pPr marL="259080" lvl="1" algn="r" rtl="1">
              <a:lnSpc>
                <a:spcPts val="2879"/>
              </a:lnSpc>
            </a:pPr>
            <a:endParaRPr lang="fa-IR" sz="2800" dirty="0">
              <a:solidFill>
                <a:srgbClr val="545454"/>
              </a:solidFill>
              <a:latin typeface="DM Sans"/>
              <a:ea typeface="DM Sans"/>
              <a:cs typeface="B Zar" panose="00000400000000000000" pitchFamily="2" charset="-78"/>
              <a:sym typeface="DM Sans"/>
            </a:endParaRPr>
          </a:p>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باید به آنها ارزش داد، افراد دوست دارند بخشی از یک چیز با اهمیت باشند.</a:t>
            </a:r>
            <a:endParaRPr lang="en-US" sz="2800" dirty="0">
              <a:solidFill>
                <a:srgbClr val="545454"/>
              </a:solidFill>
              <a:latin typeface="DM Sans"/>
              <a:ea typeface="DM Sans"/>
              <a:cs typeface="B Zar" panose="00000400000000000000" pitchFamily="2" charset="-78"/>
              <a:sym typeface="DM Sans"/>
            </a:endParaRPr>
          </a:p>
        </p:txBody>
      </p:sp>
      <p:grpSp>
        <p:nvGrpSpPr>
          <p:cNvPr id="18" name="Group 18"/>
          <p:cNvGrpSpPr/>
          <p:nvPr/>
        </p:nvGrpSpPr>
        <p:grpSpPr>
          <a:xfrm>
            <a:off x="13123603" y="5475036"/>
            <a:ext cx="8847511" cy="8855676"/>
            <a:chOff x="0" y="0"/>
            <a:chExt cx="11796681" cy="11807568"/>
          </a:xfrm>
        </p:grpSpPr>
        <p:grpSp>
          <p:nvGrpSpPr>
            <p:cNvPr id="19" name="Group 19"/>
            <p:cNvGrpSpPr/>
            <p:nvPr/>
          </p:nvGrpSpPr>
          <p:grpSpPr>
            <a:xfrm rot="2700000">
              <a:off x="1676828" y="2799524"/>
              <a:ext cx="9887197" cy="4753460"/>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23" name="AutoShape 23"/>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24" name="AutoShape 24"/>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25" name="AutoShape 25"/>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26" name="AutoShape 26"/>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27" name="AutoShape 27"/>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28" name="AutoShape 28"/>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29" name="AutoShape 29"/>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30" name="AutoShape 30"/>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sp>
        <p:nvSpPr>
          <p:cNvPr id="32" name="TextBox 2">
            <a:extLst>
              <a:ext uri="{FF2B5EF4-FFF2-40B4-BE49-F238E27FC236}">
                <a16:creationId xmlns:a16="http://schemas.microsoft.com/office/drawing/2014/main" id="{A5F478D9-E30C-4C7A-98DA-614E24716F5D}"/>
              </a:ext>
            </a:extLst>
          </p:cNvPr>
          <p:cNvSpPr txBox="1"/>
          <p:nvPr/>
        </p:nvSpPr>
        <p:spPr>
          <a:xfrm>
            <a:off x="2990197" y="1455551"/>
            <a:ext cx="4378062" cy="744435"/>
          </a:xfrm>
          <a:prstGeom prst="rect">
            <a:avLst/>
          </a:prstGeom>
        </p:spPr>
        <p:txBody>
          <a:bodyPr wrap="square" lIns="0" tIns="0" rIns="0" bIns="0" rtlCol="0" anchor="t">
            <a:spAutoFit/>
          </a:bodyPr>
          <a:lstStyle/>
          <a:p>
            <a:pPr algn="r" rtl="1">
              <a:lnSpc>
                <a:spcPts val="5544"/>
              </a:lnSpc>
            </a:pPr>
            <a:r>
              <a:rPr lang="fa-IR" sz="5600" b="1" dirty="0">
                <a:solidFill>
                  <a:srgbClr val="7ED957"/>
                </a:solidFill>
                <a:latin typeface="Kollektif Bold"/>
                <a:ea typeface="Kollektif Bold"/>
                <a:cs typeface="B Zar" panose="00000400000000000000" pitchFamily="2" charset="-78"/>
                <a:sym typeface="Kollektif Bold"/>
              </a:rPr>
              <a:t>من، مدیر پروژه؟</a:t>
            </a:r>
            <a:endParaRPr lang="en-US" sz="5600" b="1" dirty="0">
              <a:solidFill>
                <a:srgbClr val="7ED957"/>
              </a:solidFill>
              <a:latin typeface="Kollektif Bold"/>
              <a:ea typeface="Kollektif Bold"/>
              <a:cs typeface="B Zar" panose="00000400000000000000" pitchFamily="2" charset="-78"/>
              <a:sym typeface="Kollektif Bold"/>
            </a:endParaRPr>
          </a:p>
        </p:txBody>
      </p:sp>
      <p:sp>
        <p:nvSpPr>
          <p:cNvPr id="33" name="TextBox 16">
            <a:extLst>
              <a:ext uri="{FF2B5EF4-FFF2-40B4-BE49-F238E27FC236}">
                <a16:creationId xmlns:a16="http://schemas.microsoft.com/office/drawing/2014/main" id="{B79DF76D-CA46-41E8-A383-24B19129B390}"/>
              </a:ext>
            </a:extLst>
          </p:cNvPr>
          <p:cNvSpPr txBox="1"/>
          <p:nvPr/>
        </p:nvSpPr>
        <p:spPr>
          <a:xfrm>
            <a:off x="2961168" y="2998428"/>
            <a:ext cx="5056399" cy="2246128"/>
          </a:xfrm>
          <a:prstGeom prst="rect">
            <a:avLst/>
          </a:prstGeom>
        </p:spPr>
        <p:txBody>
          <a:bodyPr lIns="0" tIns="0" rIns="0" bIns="0" rtlCol="0" anchor="t">
            <a:spAutoFit/>
          </a:bodyPr>
          <a:lstStyle/>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همه پروژه ها چه کوچک چه ابر پروژه اصول اولیه مدیریت پروژه در انها نباید تغییر کند.</a:t>
            </a:r>
            <a:endParaRPr lang="en-US" sz="2800" dirty="0">
              <a:solidFill>
                <a:srgbClr val="545454"/>
              </a:solidFill>
              <a:latin typeface="DM Sans"/>
              <a:ea typeface="DM Sans"/>
              <a:cs typeface="B Zar" panose="00000400000000000000" pitchFamily="2" charset="-78"/>
              <a:sym typeface="DM Sans"/>
            </a:endParaRPr>
          </a:p>
          <a:p>
            <a:pPr marL="259080" lvl="1" algn="r" rtl="1">
              <a:lnSpc>
                <a:spcPts val="2879"/>
              </a:lnSpc>
            </a:pPr>
            <a:endParaRPr lang="fa-IR" sz="2800" dirty="0">
              <a:solidFill>
                <a:srgbClr val="545454"/>
              </a:solidFill>
              <a:latin typeface="DM Sans"/>
              <a:ea typeface="DM Sans"/>
              <a:cs typeface="B Zar" panose="00000400000000000000" pitchFamily="2" charset="-78"/>
              <a:sym typeface="DM Sans"/>
            </a:endParaRPr>
          </a:p>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اگر موارد ساده را درست تشخیص دهید مشکلی نخواهید داشت.</a:t>
            </a:r>
          </a:p>
        </p:txBody>
      </p:sp>
    </p:spTree>
    <p:extLst>
      <p:ext uri="{BB962C8B-B14F-4D97-AF65-F5344CB8AC3E}">
        <p14:creationId xmlns:p14="http://schemas.microsoft.com/office/powerpoint/2010/main" val="38172704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071726" y="1641665"/>
            <a:ext cx="7764382" cy="1449756"/>
          </a:xfrm>
          <a:prstGeom prst="rect">
            <a:avLst/>
          </a:prstGeom>
        </p:spPr>
        <p:txBody>
          <a:bodyPr wrap="square" lIns="0" tIns="0" rIns="0" bIns="0" rtlCol="0" anchor="t">
            <a:spAutoFit/>
          </a:bodyPr>
          <a:lstStyle/>
          <a:p>
            <a:pPr algn="ctr">
              <a:lnSpc>
                <a:spcPts val="5544"/>
              </a:lnSpc>
            </a:pPr>
            <a:r>
              <a:rPr lang="fa-IR" sz="5600" b="1" dirty="0">
                <a:solidFill>
                  <a:srgbClr val="7ED957"/>
                </a:solidFill>
                <a:latin typeface="Kollektif Bold"/>
                <a:ea typeface="Kollektif Bold"/>
                <a:cs typeface="B Zar" panose="00000400000000000000" pitchFamily="2" charset="-78"/>
                <a:sym typeface="Kollektif Bold"/>
              </a:rPr>
              <a:t>انواع گروه های </a:t>
            </a:r>
            <a:r>
              <a:rPr lang="fa-IR" sz="5600" b="1" dirty="0" err="1">
                <a:solidFill>
                  <a:srgbClr val="7ED957"/>
                </a:solidFill>
                <a:latin typeface="Kollektif Bold"/>
                <a:ea typeface="Kollektif Bold"/>
                <a:cs typeface="B Zar" panose="00000400000000000000" pitchFamily="2" charset="-78"/>
                <a:sym typeface="Kollektif Bold"/>
              </a:rPr>
              <a:t>فرایندی</a:t>
            </a:r>
            <a:r>
              <a:rPr lang="fa-IR" sz="5600" b="1" dirty="0">
                <a:solidFill>
                  <a:srgbClr val="7ED957"/>
                </a:solidFill>
                <a:latin typeface="Kollektif Bold"/>
                <a:ea typeface="Kollektif Bold"/>
                <a:cs typeface="B Zar" panose="00000400000000000000" pitchFamily="2" charset="-78"/>
                <a:sym typeface="Kollektif Bold"/>
              </a:rPr>
              <a:t> در پروژه </a:t>
            </a:r>
            <a:endParaRPr lang="en-US" sz="5600" b="1" dirty="0">
              <a:solidFill>
                <a:srgbClr val="7ED957"/>
              </a:solidFill>
              <a:latin typeface="Kollektif Bold"/>
              <a:ea typeface="Kollektif Bold"/>
              <a:cs typeface="B Zar" panose="00000400000000000000" pitchFamily="2" charset="-78"/>
              <a:sym typeface="Kollektif Bold"/>
            </a:endParaRPr>
          </a:p>
        </p:txBody>
      </p:sp>
      <p:grpSp>
        <p:nvGrpSpPr>
          <p:cNvPr id="4" name="Group 4"/>
          <p:cNvGrpSpPr/>
          <p:nvPr/>
        </p:nvGrpSpPr>
        <p:grpSpPr>
          <a:xfrm rot="2700000">
            <a:off x="-2693793" y="7510422"/>
            <a:ext cx="7415398" cy="3565095"/>
            <a:chOff x="0" y="0"/>
            <a:chExt cx="660400" cy="317500"/>
          </a:xfrm>
        </p:grpSpPr>
        <p:sp>
          <p:nvSpPr>
            <p:cNvPr id="5" name="Freeform 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6" name="TextBox 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19" name="Group 19"/>
          <p:cNvGrpSpPr/>
          <p:nvPr/>
        </p:nvGrpSpPr>
        <p:grpSpPr>
          <a:xfrm rot="-2700000">
            <a:off x="14034654" y="-4091495"/>
            <a:ext cx="7415398" cy="3565095"/>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sp>
      <p:sp>
        <p:nvSpPr>
          <p:cNvPr id="23" name="AutoShape 23"/>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sp>
      <p:sp>
        <p:nvSpPr>
          <p:cNvPr id="24" name="AutoShape 24"/>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sp>
      <p:sp>
        <p:nvSpPr>
          <p:cNvPr id="25" name="AutoShape 25"/>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sp>
      <p:sp>
        <p:nvSpPr>
          <p:cNvPr id="26" name="AutoShape 26"/>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sp>
      <p:sp>
        <p:nvSpPr>
          <p:cNvPr id="18" name="TextBox 17">
            <a:extLst>
              <a:ext uri="{FF2B5EF4-FFF2-40B4-BE49-F238E27FC236}">
                <a16:creationId xmlns:a16="http://schemas.microsoft.com/office/drawing/2014/main" id="{C403ECF2-D39D-44F7-AF6B-4F9F3EC9EE89}"/>
              </a:ext>
            </a:extLst>
          </p:cNvPr>
          <p:cNvSpPr txBox="1"/>
          <p:nvPr/>
        </p:nvSpPr>
        <p:spPr>
          <a:xfrm>
            <a:off x="10820400" y="4305300"/>
            <a:ext cx="4634552" cy="1323439"/>
          </a:xfrm>
          <a:prstGeom prst="rect">
            <a:avLst/>
          </a:prstGeom>
          <a:noFill/>
        </p:spPr>
        <p:txBody>
          <a:bodyPr wrap="square" rtlCol="0">
            <a:spAutoFit/>
          </a:bodyPr>
          <a:lstStyle/>
          <a:p>
            <a:pPr algn="r" rtl="1"/>
            <a:r>
              <a:rPr lang="fa-IR" sz="4000" dirty="0">
                <a:cs typeface="B Zar" panose="00000400000000000000" pitchFamily="2" charset="-78"/>
              </a:rPr>
              <a:t>در فصل های بعدی به این پنج گام پرداخته می شود.</a:t>
            </a:r>
          </a:p>
        </p:txBody>
      </p:sp>
      <p:graphicFrame>
        <p:nvGraphicFramePr>
          <p:cNvPr id="7" name="Diagram 6">
            <a:extLst>
              <a:ext uri="{FF2B5EF4-FFF2-40B4-BE49-F238E27FC236}">
                <a16:creationId xmlns:a16="http://schemas.microsoft.com/office/drawing/2014/main" id="{A0503243-3264-4408-83DF-CC91282990CB}"/>
              </a:ext>
            </a:extLst>
          </p:cNvPr>
          <p:cNvGraphicFramePr/>
          <p:nvPr>
            <p:extLst>
              <p:ext uri="{D42A27DB-BD31-4B8C-83A1-F6EECF244321}">
                <p14:modId xmlns:p14="http://schemas.microsoft.com/office/powerpoint/2010/main" val="2682026450"/>
              </p:ext>
            </p:extLst>
          </p:nvPr>
        </p:nvGraphicFramePr>
        <p:xfrm>
          <a:off x="1315532" y="2538940"/>
          <a:ext cx="8819067" cy="6795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04204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4381224" y="7574679"/>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a:off x="13918610" y="8394229"/>
            <a:ext cx="5185216" cy="5132702"/>
          </a:xfrm>
          <a:prstGeom prst="line">
            <a:avLst/>
          </a:prstGeom>
          <a:ln w="28575" cap="flat">
            <a:solidFill>
              <a:srgbClr val="8CA9AD"/>
            </a:solidFill>
            <a:prstDash val="solid"/>
            <a:headEnd type="none" w="sm" len="sm"/>
            <a:tailEnd type="none" w="sm" len="sm"/>
          </a:ln>
        </p:spPr>
      </p:sp>
      <p:sp>
        <p:nvSpPr>
          <p:cNvPr id="6" name="AutoShape 6"/>
          <p:cNvSpPr/>
          <p:nvPr/>
        </p:nvSpPr>
        <p:spPr>
          <a:xfrm>
            <a:off x="13704664" y="8706905"/>
            <a:ext cx="5038853" cy="5038853"/>
          </a:xfrm>
          <a:prstGeom prst="line">
            <a:avLst/>
          </a:prstGeom>
          <a:ln w="28575" cap="flat">
            <a:solidFill>
              <a:srgbClr val="8CA9AD"/>
            </a:solidFill>
            <a:prstDash val="solid"/>
            <a:headEnd type="none" w="sm" len="sm"/>
            <a:tailEnd type="none" w="sm" len="sm"/>
          </a:ln>
        </p:spPr>
      </p:sp>
      <p:sp>
        <p:nvSpPr>
          <p:cNvPr id="7" name="AutoShape 7"/>
          <p:cNvSpPr/>
          <p:nvPr/>
        </p:nvSpPr>
        <p:spPr>
          <a:xfrm>
            <a:off x="13525062" y="9065375"/>
            <a:ext cx="4867141" cy="4867141"/>
          </a:xfrm>
          <a:prstGeom prst="line">
            <a:avLst/>
          </a:prstGeom>
          <a:ln w="28575" cap="flat">
            <a:solidFill>
              <a:srgbClr val="8CA9AD"/>
            </a:solidFill>
            <a:prstDash val="solid"/>
            <a:headEnd type="none" w="sm" len="sm"/>
            <a:tailEnd type="none" w="sm" len="sm"/>
          </a:ln>
        </p:spPr>
      </p:sp>
      <p:sp>
        <p:nvSpPr>
          <p:cNvPr id="8" name="AutoShape 8"/>
          <p:cNvSpPr/>
          <p:nvPr/>
        </p:nvSpPr>
        <p:spPr>
          <a:xfrm>
            <a:off x="13398407" y="9451643"/>
            <a:ext cx="4690515" cy="4690515"/>
          </a:xfrm>
          <a:prstGeom prst="line">
            <a:avLst/>
          </a:prstGeom>
          <a:ln w="28575" cap="flat">
            <a:solidFill>
              <a:srgbClr val="8CA9AD"/>
            </a:solidFill>
            <a:prstDash val="solid"/>
            <a:headEnd type="none" w="sm" len="sm"/>
            <a:tailEnd type="none" w="sm" len="sm"/>
          </a:ln>
        </p:spPr>
      </p:sp>
      <p:sp>
        <p:nvSpPr>
          <p:cNvPr id="9" name="AutoShape 9"/>
          <p:cNvSpPr/>
          <p:nvPr/>
        </p:nvSpPr>
        <p:spPr>
          <a:xfrm>
            <a:off x="13254553" y="9891320"/>
            <a:ext cx="4347674" cy="4347674"/>
          </a:xfrm>
          <a:prstGeom prst="line">
            <a:avLst/>
          </a:prstGeom>
          <a:ln w="28575" cap="flat">
            <a:solidFill>
              <a:srgbClr val="8CA9AD"/>
            </a:solidFill>
            <a:prstDash val="solid"/>
            <a:headEnd type="none" w="sm" len="sm"/>
            <a:tailEnd type="none" w="sm" len="sm"/>
          </a:ln>
        </p:spPr>
      </p:sp>
      <p:sp>
        <p:nvSpPr>
          <p:cNvPr id="10" name="TextBox 10"/>
          <p:cNvSpPr txBox="1"/>
          <p:nvPr/>
        </p:nvSpPr>
        <p:spPr>
          <a:xfrm>
            <a:off x="2710979" y="4482841"/>
            <a:ext cx="12866041" cy="1346459"/>
          </a:xfrm>
          <a:prstGeom prst="rect">
            <a:avLst/>
          </a:prstGeom>
        </p:spPr>
        <p:txBody>
          <a:bodyPr lIns="0" tIns="0" rIns="0" bIns="0" rtlCol="0" anchor="t">
            <a:spAutoFit/>
          </a:bodyPr>
          <a:lstStyle/>
          <a:p>
            <a:pPr algn="ctr" rtl="1">
              <a:lnSpc>
                <a:spcPts val="9999"/>
              </a:lnSpc>
            </a:pPr>
            <a:r>
              <a:rPr lang="fa-IR" sz="9999" b="1" dirty="0">
                <a:solidFill>
                  <a:srgbClr val="7ED957"/>
                </a:solidFill>
                <a:latin typeface="Kollektif Bold"/>
                <a:ea typeface="Kollektif Bold"/>
                <a:cs typeface="B Homa" panose="00000400000000000000" pitchFamily="2" charset="-78"/>
                <a:sym typeface="Kollektif Bold"/>
              </a:rPr>
              <a:t>مردم + فرایند = موفقیت</a:t>
            </a:r>
          </a:p>
        </p:txBody>
      </p:sp>
      <p:grpSp>
        <p:nvGrpSpPr>
          <p:cNvPr id="12" name="Group 12"/>
          <p:cNvGrpSpPr/>
          <p:nvPr/>
        </p:nvGrpSpPr>
        <p:grpSpPr>
          <a:xfrm rot="2700000">
            <a:off x="-1376391" y="-3093321"/>
            <a:ext cx="7415398" cy="3565095"/>
            <a:chOff x="0" y="0"/>
            <a:chExt cx="660400" cy="317500"/>
          </a:xfrm>
        </p:grpSpPr>
        <p:sp>
          <p:nvSpPr>
            <p:cNvPr id="13" name="Freeform 1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4" name="TextBox 1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5" name="AutoShape 15"/>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16" name="AutoShape 16"/>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17" name="AutoShape 17"/>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18" name="AutoShape 18"/>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19" name="AutoShape 19"/>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20" name="AutoShape 20"/>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21" name="AutoShape 21"/>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22" name="AutoShape 22"/>
          <p:cNvSpPr/>
          <p:nvPr/>
        </p:nvSpPr>
        <p:spPr>
          <a:xfrm>
            <a:off x="-2509797" y="905760"/>
            <a:ext cx="2628598" cy="2671969"/>
          </a:xfrm>
          <a:prstGeom prst="line">
            <a:avLst/>
          </a:prstGeom>
          <a:ln w="28575" cap="flat">
            <a:solidFill>
              <a:srgbClr val="8CA9AD"/>
            </a:solidFill>
            <a:prstDash val="solid"/>
            <a:headEnd type="none" w="sm" len="sm"/>
            <a:tailEnd type="none" w="sm" len="sm"/>
          </a:ln>
        </p:spPr>
      </p:sp>
      <p:sp>
        <p:nvSpPr>
          <p:cNvPr id="23" name="Freeform 23"/>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24"/>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26"/>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Freeform 27"/>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8" name="Freeform 28"/>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0" name="Freeform 30"/>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Freeform 31"/>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Freeform 32"/>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Freeform 33"/>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Freeform 34"/>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Freeform 35"/>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6" name="Freeform 36"/>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7" name="Freeform 37"/>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8" name="Freeform 38"/>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9" name="Freeform 39"/>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0" name="Freeform 25">
            <a:extLst>
              <a:ext uri="{FF2B5EF4-FFF2-40B4-BE49-F238E27FC236}">
                <a16:creationId xmlns:a16="http://schemas.microsoft.com/office/drawing/2014/main" id="{3BE65E76-0219-44DD-B457-B75F415B31F0}"/>
              </a:ext>
            </a:extLst>
          </p:cNvPr>
          <p:cNvSpPr/>
          <p:nvPr/>
        </p:nvSpPr>
        <p:spPr>
          <a:xfrm rot="5400000" flipH="1" flipV="1">
            <a:off x="7015384" y="1711211"/>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1" name="Freeform 25">
            <a:extLst>
              <a:ext uri="{FF2B5EF4-FFF2-40B4-BE49-F238E27FC236}">
                <a16:creationId xmlns:a16="http://schemas.microsoft.com/office/drawing/2014/main" id="{46F0587E-DCEA-42F7-B778-111B8598BCDB}"/>
              </a:ext>
            </a:extLst>
          </p:cNvPr>
          <p:cNvSpPr/>
          <p:nvPr/>
        </p:nvSpPr>
        <p:spPr>
          <a:xfrm rot="10800000" flipH="1" flipV="1">
            <a:off x="7015383" y="758905"/>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2" name="Freeform 25">
            <a:extLst>
              <a:ext uri="{FF2B5EF4-FFF2-40B4-BE49-F238E27FC236}">
                <a16:creationId xmlns:a16="http://schemas.microsoft.com/office/drawing/2014/main" id="{CB983DFA-EE73-4F19-8C5A-1EA8C57C64A8}"/>
              </a:ext>
            </a:extLst>
          </p:cNvPr>
          <p:cNvSpPr/>
          <p:nvPr/>
        </p:nvSpPr>
        <p:spPr>
          <a:xfrm rot="16200000" flipH="1" flipV="1">
            <a:off x="8099192" y="756796"/>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3" name="Freeform 25">
            <a:extLst>
              <a:ext uri="{FF2B5EF4-FFF2-40B4-BE49-F238E27FC236}">
                <a16:creationId xmlns:a16="http://schemas.microsoft.com/office/drawing/2014/main" id="{304B33D4-8404-4123-916A-71B4E5882169}"/>
              </a:ext>
            </a:extLst>
          </p:cNvPr>
          <p:cNvSpPr/>
          <p:nvPr/>
        </p:nvSpPr>
        <p:spPr>
          <a:xfrm flipH="1" flipV="1">
            <a:off x="8441191" y="2078491"/>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4" name="TextBox 43">
            <a:extLst>
              <a:ext uri="{FF2B5EF4-FFF2-40B4-BE49-F238E27FC236}">
                <a16:creationId xmlns:a16="http://schemas.microsoft.com/office/drawing/2014/main" id="{16442941-AEAE-4A13-92B4-A16AB7C91D33}"/>
              </a:ext>
            </a:extLst>
          </p:cNvPr>
          <p:cNvSpPr txBox="1"/>
          <p:nvPr/>
        </p:nvSpPr>
        <p:spPr>
          <a:xfrm>
            <a:off x="8641095" y="1990764"/>
            <a:ext cx="532591" cy="1015663"/>
          </a:xfrm>
          <a:prstGeom prst="rect">
            <a:avLst/>
          </a:prstGeom>
          <a:noFill/>
        </p:spPr>
        <p:txBody>
          <a:bodyPr wrap="square" rtlCol="0">
            <a:spAutoFit/>
          </a:bodyPr>
          <a:lstStyle/>
          <a:p>
            <a:pPr algn="ctr"/>
            <a:r>
              <a:rPr lang="fa-IR" sz="6000" b="1" dirty="0">
                <a:solidFill>
                  <a:schemeClr val="bg1"/>
                </a:solidFill>
              </a:rPr>
              <a:t>2</a:t>
            </a:r>
            <a:endParaRPr lang="en-US" sz="6000" b="1" dirty="0">
              <a:solidFill>
                <a:schemeClr val="bg1"/>
              </a:solidFill>
            </a:endParaRPr>
          </a:p>
        </p:txBody>
      </p:sp>
    </p:spTree>
    <p:extLst>
      <p:ext uri="{BB962C8B-B14F-4D97-AF65-F5344CB8AC3E}">
        <p14:creationId xmlns:p14="http://schemas.microsoft.com/office/powerpoint/2010/main" val="16529387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084227" y="1465585"/>
            <a:ext cx="6436330" cy="744435"/>
          </a:xfrm>
          <a:prstGeom prst="rect">
            <a:avLst/>
          </a:prstGeom>
        </p:spPr>
        <p:txBody>
          <a:bodyPr wrap="square" lIns="0" tIns="0" rIns="0" bIns="0" rtlCol="0" anchor="t">
            <a:spAutoFit/>
          </a:bodyPr>
          <a:lstStyle/>
          <a:p>
            <a:pPr algn="r" rtl="1">
              <a:lnSpc>
                <a:spcPts val="5544"/>
              </a:lnSpc>
            </a:pPr>
            <a:r>
              <a:rPr lang="fa-IR" sz="5600" b="1" dirty="0">
                <a:solidFill>
                  <a:srgbClr val="7ED957"/>
                </a:solidFill>
                <a:latin typeface="Kollektif Bold"/>
                <a:ea typeface="Kollektif Bold"/>
                <a:cs typeface="B Zar" panose="00000400000000000000" pitchFamily="2" charset="-78"/>
                <a:sym typeface="Kollektif Bold"/>
              </a:rPr>
              <a:t>مردم + فرایند = موفقیت </a:t>
            </a:r>
            <a:endParaRPr lang="en-US" sz="5600" b="1" dirty="0">
              <a:solidFill>
                <a:srgbClr val="7ED957"/>
              </a:solidFill>
              <a:latin typeface="Kollektif Bold"/>
              <a:ea typeface="Kollektif Bold"/>
              <a:cs typeface="B Zar" panose="00000400000000000000" pitchFamily="2" charset="-78"/>
              <a:sym typeface="Kollektif Bold"/>
            </a:endParaRPr>
          </a:p>
        </p:txBody>
      </p:sp>
      <p:sp>
        <p:nvSpPr>
          <p:cNvPr id="3" name="Freeform 3"/>
          <p:cNvSpPr/>
          <p:nvPr/>
        </p:nvSpPr>
        <p:spPr>
          <a:xfrm rot="-10800000">
            <a:off x="9525" y="59136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83809" y="59422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70260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0"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400000">
            <a:off x="1083809"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a:off x="1083809"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0800000">
            <a:off x="3321750"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3321750" y="703557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5400000">
            <a:off x="4405559"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223794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3321750"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rot="5400000">
            <a:off x="0"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12040934" y="2937718"/>
            <a:ext cx="5056399" cy="2618024"/>
          </a:xfrm>
          <a:prstGeom prst="rect">
            <a:avLst/>
          </a:prstGeom>
        </p:spPr>
        <p:txBody>
          <a:bodyPr lIns="0" tIns="0" rIns="0" bIns="0" rtlCol="0" anchor="t">
            <a:spAutoFit/>
          </a:bodyPr>
          <a:lstStyle/>
          <a:p>
            <a:pPr marL="601980" lvl="1" indent="-342900" algn="r" rtl="1">
              <a:lnSpc>
                <a:spcPts val="2879"/>
              </a:lnSpc>
              <a:buFont typeface="Arial" panose="020B0604020202020204" pitchFamily="34" charset="0"/>
              <a:buChar char="•"/>
            </a:pPr>
            <a:r>
              <a:rPr lang="fa-IR" sz="2800" dirty="0">
                <a:solidFill>
                  <a:srgbClr val="545454"/>
                </a:solidFill>
                <a:latin typeface="DM Sans"/>
                <a:ea typeface="DM Sans"/>
                <a:cs typeface="B Zar" panose="00000400000000000000" pitchFamily="2" charset="-78"/>
                <a:sym typeface="DM Sans"/>
              </a:rPr>
              <a:t>مدیریت عالی فرایند ها بسیار مهم است، اما رهبر خوب بودن ضروری است.</a:t>
            </a:r>
            <a:endParaRPr lang="en-US" sz="2800" dirty="0">
              <a:solidFill>
                <a:srgbClr val="545454"/>
              </a:solidFill>
              <a:latin typeface="DM Sans"/>
              <a:ea typeface="DM Sans"/>
              <a:cs typeface="B Zar" panose="00000400000000000000" pitchFamily="2" charset="-78"/>
              <a:sym typeface="DM Sans"/>
            </a:endParaRPr>
          </a:p>
          <a:p>
            <a:pPr marL="259080" lvl="1" algn="r" rtl="1">
              <a:lnSpc>
                <a:spcPts val="2879"/>
              </a:lnSpc>
            </a:pPr>
            <a:endParaRPr lang="fa-IR" sz="2800" dirty="0">
              <a:solidFill>
                <a:srgbClr val="545454"/>
              </a:solidFill>
              <a:latin typeface="DM Sans"/>
              <a:ea typeface="DM Sans"/>
              <a:cs typeface="B Zar" panose="00000400000000000000" pitchFamily="2" charset="-78"/>
              <a:sym typeface="DM Sans"/>
            </a:endParaRPr>
          </a:p>
          <a:p>
            <a:pPr marL="601980" lvl="1" indent="-342900" algn="r" rtl="1">
              <a:lnSpc>
                <a:spcPts val="2879"/>
              </a:lnSpc>
              <a:buFont typeface="Arial" panose="020B0604020202020204" pitchFamily="34" charset="0"/>
              <a:buChar char="•"/>
            </a:pPr>
            <a:r>
              <a:rPr lang="fa-IR" sz="2800" dirty="0">
                <a:solidFill>
                  <a:srgbClr val="545454"/>
                </a:solidFill>
                <a:latin typeface="DM Sans"/>
                <a:ea typeface="DM Sans"/>
                <a:cs typeface="B Zar" panose="00000400000000000000" pitchFamily="2" charset="-78"/>
                <a:sym typeface="DM Sans"/>
              </a:rPr>
              <a:t>تاکید بیش از حد بر روی تکنیک های مدیریت پروژه هیچ گاه جایگزین انگیزه دادن به کارکنان برای بکارگیری خودجوش این تکنیک ها </a:t>
            </a:r>
            <a:r>
              <a:rPr lang="fa-IR" sz="2800" dirty="0" err="1">
                <a:solidFill>
                  <a:srgbClr val="545454"/>
                </a:solidFill>
                <a:latin typeface="DM Sans"/>
                <a:ea typeface="DM Sans"/>
                <a:cs typeface="B Zar" panose="00000400000000000000" pitchFamily="2" charset="-78"/>
                <a:sym typeface="DM Sans"/>
              </a:rPr>
              <a:t>نمی</a:t>
            </a:r>
            <a:r>
              <a:rPr lang="fa-IR" sz="2800" dirty="0">
                <a:solidFill>
                  <a:srgbClr val="545454"/>
                </a:solidFill>
                <a:latin typeface="DM Sans"/>
                <a:ea typeface="DM Sans"/>
                <a:cs typeface="B Zar" panose="00000400000000000000" pitchFamily="2" charset="-78"/>
                <a:sym typeface="DM Sans"/>
              </a:rPr>
              <a:t> شود.</a:t>
            </a:r>
            <a:endParaRPr lang="en-US" sz="2800" dirty="0">
              <a:solidFill>
                <a:srgbClr val="545454"/>
              </a:solidFill>
              <a:latin typeface="DM Sans"/>
              <a:ea typeface="DM Sans"/>
              <a:cs typeface="B Zar" panose="00000400000000000000" pitchFamily="2" charset="-78"/>
              <a:sym typeface="DM Sans"/>
            </a:endParaRPr>
          </a:p>
        </p:txBody>
      </p:sp>
      <p:grpSp>
        <p:nvGrpSpPr>
          <p:cNvPr id="18" name="Group 18"/>
          <p:cNvGrpSpPr/>
          <p:nvPr/>
        </p:nvGrpSpPr>
        <p:grpSpPr>
          <a:xfrm>
            <a:off x="13123603" y="5475036"/>
            <a:ext cx="8847511" cy="8855676"/>
            <a:chOff x="0" y="0"/>
            <a:chExt cx="11796681" cy="11807568"/>
          </a:xfrm>
        </p:grpSpPr>
        <p:grpSp>
          <p:nvGrpSpPr>
            <p:cNvPr id="19" name="Group 19"/>
            <p:cNvGrpSpPr/>
            <p:nvPr/>
          </p:nvGrpSpPr>
          <p:grpSpPr>
            <a:xfrm rot="2700000">
              <a:off x="1676828" y="2799524"/>
              <a:ext cx="9887197" cy="4753460"/>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23" name="AutoShape 23"/>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24" name="AutoShape 24"/>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25" name="AutoShape 25"/>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26" name="AutoShape 26"/>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27" name="AutoShape 27"/>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28" name="AutoShape 28"/>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29" name="AutoShape 29"/>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30" name="AutoShape 30"/>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sp>
        <p:nvSpPr>
          <p:cNvPr id="32" name="TextBox 2">
            <a:extLst>
              <a:ext uri="{FF2B5EF4-FFF2-40B4-BE49-F238E27FC236}">
                <a16:creationId xmlns:a16="http://schemas.microsoft.com/office/drawing/2014/main" id="{A5F478D9-E30C-4C7A-98DA-614E24716F5D}"/>
              </a:ext>
            </a:extLst>
          </p:cNvPr>
          <p:cNvSpPr txBox="1"/>
          <p:nvPr/>
        </p:nvSpPr>
        <p:spPr>
          <a:xfrm>
            <a:off x="5791200" y="1465586"/>
            <a:ext cx="4606662" cy="744435"/>
          </a:xfrm>
          <a:prstGeom prst="rect">
            <a:avLst/>
          </a:prstGeom>
        </p:spPr>
        <p:txBody>
          <a:bodyPr wrap="square" lIns="0" tIns="0" rIns="0" bIns="0" rtlCol="0" anchor="t">
            <a:spAutoFit/>
          </a:bodyPr>
          <a:lstStyle/>
          <a:p>
            <a:pPr algn="r" rtl="1">
              <a:lnSpc>
                <a:spcPts val="5544"/>
              </a:lnSpc>
            </a:pPr>
            <a:r>
              <a:rPr lang="fa-IR" sz="5600" b="1" dirty="0">
                <a:solidFill>
                  <a:srgbClr val="7ED957"/>
                </a:solidFill>
                <a:latin typeface="Kollektif Bold"/>
                <a:ea typeface="Kollektif Bold"/>
                <a:cs typeface="B Zar" panose="00000400000000000000" pitchFamily="2" charset="-78"/>
                <a:sym typeface="Kollektif Bold"/>
              </a:rPr>
              <a:t>اختیار غیر رسمی</a:t>
            </a:r>
            <a:endParaRPr lang="en-US" sz="5600" b="1" dirty="0">
              <a:solidFill>
                <a:srgbClr val="7ED957"/>
              </a:solidFill>
              <a:latin typeface="Kollektif Bold"/>
              <a:ea typeface="Kollektif Bold"/>
              <a:cs typeface="B Zar" panose="00000400000000000000" pitchFamily="2" charset="-78"/>
              <a:sym typeface="Kollektif Bold"/>
            </a:endParaRPr>
          </a:p>
        </p:txBody>
      </p:sp>
      <p:sp>
        <p:nvSpPr>
          <p:cNvPr id="33" name="TextBox 16">
            <a:extLst>
              <a:ext uri="{FF2B5EF4-FFF2-40B4-BE49-F238E27FC236}">
                <a16:creationId xmlns:a16="http://schemas.microsoft.com/office/drawing/2014/main" id="{B79DF76D-CA46-41E8-A383-24B19129B390}"/>
              </a:ext>
            </a:extLst>
          </p:cNvPr>
          <p:cNvSpPr txBox="1"/>
          <p:nvPr/>
        </p:nvSpPr>
        <p:spPr>
          <a:xfrm>
            <a:off x="5943600" y="2917185"/>
            <a:ext cx="5056399" cy="3733714"/>
          </a:xfrm>
          <a:prstGeom prst="rect">
            <a:avLst/>
          </a:prstGeom>
        </p:spPr>
        <p:txBody>
          <a:bodyPr lIns="0" tIns="0" rIns="0" bIns="0" rtlCol="0" anchor="t">
            <a:spAutoFit/>
          </a:bodyPr>
          <a:lstStyle/>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برای ایجاد موفقیت واقعی در پروژه به چیزی نیاز دارید به اسم اختیار غیر رسمی پروژه </a:t>
            </a:r>
            <a:endParaRPr lang="en-US" sz="2800" dirty="0">
              <a:solidFill>
                <a:srgbClr val="545454"/>
              </a:solidFill>
              <a:latin typeface="DM Sans"/>
              <a:ea typeface="DM Sans"/>
              <a:cs typeface="B Zar" panose="00000400000000000000" pitchFamily="2" charset="-78"/>
              <a:sym typeface="DM Sans"/>
            </a:endParaRPr>
          </a:p>
          <a:p>
            <a:pPr marL="259080" lvl="1" algn="r" rtl="1">
              <a:lnSpc>
                <a:spcPts val="2879"/>
              </a:lnSpc>
            </a:pPr>
            <a:endParaRPr lang="fa-IR" sz="2800" dirty="0">
              <a:solidFill>
                <a:srgbClr val="545454"/>
              </a:solidFill>
              <a:latin typeface="DM Sans"/>
              <a:ea typeface="DM Sans"/>
              <a:cs typeface="B Zar" panose="00000400000000000000" pitchFamily="2" charset="-78"/>
              <a:sym typeface="DM Sans"/>
            </a:endParaRPr>
          </a:p>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اختیار غیر رسمی پروژه به افراد شما القا می کند که خودشان بخواهند در تیم شما بازی کنند و به پیروزی برسند.</a:t>
            </a:r>
            <a:endParaRPr lang="en-US" sz="2800" dirty="0">
              <a:solidFill>
                <a:srgbClr val="545454"/>
              </a:solidFill>
              <a:latin typeface="DM Sans"/>
              <a:ea typeface="DM Sans"/>
              <a:cs typeface="B Zar" panose="00000400000000000000" pitchFamily="2" charset="-78"/>
              <a:sym typeface="DM Sans"/>
            </a:endParaRPr>
          </a:p>
          <a:p>
            <a:pPr marL="259080" lvl="1" algn="r" rtl="1">
              <a:lnSpc>
                <a:spcPts val="2879"/>
              </a:lnSpc>
            </a:pPr>
            <a:endParaRPr lang="fa-IR" sz="2800" dirty="0">
              <a:solidFill>
                <a:srgbClr val="545454"/>
              </a:solidFill>
              <a:latin typeface="DM Sans"/>
              <a:ea typeface="DM Sans"/>
              <a:cs typeface="B Zar" panose="00000400000000000000" pitchFamily="2" charset="-78"/>
              <a:sym typeface="DM Sans"/>
            </a:endParaRPr>
          </a:p>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از شخصیت و توانایی های رهبر </a:t>
            </a:r>
            <a:r>
              <a:rPr lang="fa-IR" sz="2800" dirty="0" err="1">
                <a:solidFill>
                  <a:srgbClr val="545454"/>
                </a:solidFill>
                <a:latin typeface="DM Sans"/>
                <a:ea typeface="DM Sans"/>
                <a:cs typeface="B Zar" panose="00000400000000000000" pitchFamily="2" charset="-78"/>
                <a:sym typeface="DM Sans"/>
              </a:rPr>
              <a:t>نشئت</a:t>
            </a:r>
            <a:r>
              <a:rPr lang="fa-IR" sz="2800" dirty="0">
                <a:solidFill>
                  <a:srgbClr val="545454"/>
                </a:solidFill>
                <a:latin typeface="DM Sans"/>
                <a:ea typeface="DM Sans"/>
                <a:cs typeface="B Zar" panose="00000400000000000000" pitchFamily="2" charset="-78"/>
                <a:sym typeface="DM Sans"/>
              </a:rPr>
              <a:t> می گیرد.</a:t>
            </a:r>
            <a:endParaRPr lang="en-US" sz="2800" dirty="0">
              <a:solidFill>
                <a:srgbClr val="545454"/>
              </a:solidFill>
              <a:latin typeface="DM Sans"/>
              <a:ea typeface="DM Sans"/>
              <a:cs typeface="B Zar" panose="00000400000000000000" pitchFamily="2" charset="-78"/>
              <a:sym typeface="DM Sans"/>
            </a:endParaRPr>
          </a:p>
        </p:txBody>
      </p:sp>
      <p:sp>
        <p:nvSpPr>
          <p:cNvPr id="31" name="TextBox 2">
            <a:extLst>
              <a:ext uri="{FF2B5EF4-FFF2-40B4-BE49-F238E27FC236}">
                <a16:creationId xmlns:a16="http://schemas.microsoft.com/office/drawing/2014/main" id="{DC22A1A1-1A5C-4E5D-8386-655C7FBF6A19}"/>
              </a:ext>
            </a:extLst>
          </p:cNvPr>
          <p:cNvSpPr txBox="1"/>
          <p:nvPr/>
        </p:nvSpPr>
        <p:spPr>
          <a:xfrm>
            <a:off x="578436" y="1465587"/>
            <a:ext cx="4073262" cy="744435"/>
          </a:xfrm>
          <a:prstGeom prst="rect">
            <a:avLst/>
          </a:prstGeom>
        </p:spPr>
        <p:txBody>
          <a:bodyPr wrap="square" lIns="0" tIns="0" rIns="0" bIns="0" rtlCol="0" anchor="t">
            <a:spAutoFit/>
          </a:bodyPr>
          <a:lstStyle/>
          <a:p>
            <a:pPr algn="r" rtl="1">
              <a:lnSpc>
                <a:spcPts val="5544"/>
              </a:lnSpc>
            </a:pPr>
            <a:r>
              <a:rPr lang="fa-IR" sz="5600" b="1" dirty="0">
                <a:solidFill>
                  <a:srgbClr val="7ED957"/>
                </a:solidFill>
                <a:latin typeface="Kollektif Bold"/>
                <a:ea typeface="Kollektif Bold"/>
                <a:cs typeface="B Zar" panose="00000400000000000000" pitchFamily="2" charset="-78"/>
                <a:sym typeface="Kollektif Bold"/>
              </a:rPr>
              <a:t>اختیار رسمی</a:t>
            </a:r>
            <a:endParaRPr lang="en-US" sz="5600" b="1" dirty="0">
              <a:solidFill>
                <a:srgbClr val="7ED957"/>
              </a:solidFill>
              <a:latin typeface="Kollektif Bold"/>
              <a:ea typeface="Kollektif Bold"/>
              <a:cs typeface="B Zar" panose="00000400000000000000" pitchFamily="2" charset="-78"/>
              <a:sym typeface="Kollektif Bold"/>
            </a:endParaRPr>
          </a:p>
        </p:txBody>
      </p:sp>
      <p:sp>
        <p:nvSpPr>
          <p:cNvPr id="34" name="TextBox 16">
            <a:extLst>
              <a:ext uri="{FF2B5EF4-FFF2-40B4-BE49-F238E27FC236}">
                <a16:creationId xmlns:a16="http://schemas.microsoft.com/office/drawing/2014/main" id="{AD245317-04F3-4481-84B8-FD517987D793}"/>
              </a:ext>
            </a:extLst>
          </p:cNvPr>
          <p:cNvSpPr txBox="1"/>
          <p:nvPr/>
        </p:nvSpPr>
        <p:spPr>
          <a:xfrm>
            <a:off x="199076" y="2921614"/>
            <a:ext cx="5056399" cy="1502334"/>
          </a:xfrm>
          <a:prstGeom prst="rect">
            <a:avLst/>
          </a:prstGeom>
        </p:spPr>
        <p:txBody>
          <a:bodyPr lIns="0" tIns="0" rIns="0" bIns="0" rtlCol="0" anchor="t">
            <a:spAutoFit/>
          </a:bodyPr>
          <a:lstStyle/>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نتیجه عناوین یا سمت ها است.</a:t>
            </a:r>
            <a:endParaRPr lang="en-US" sz="2800" dirty="0">
              <a:solidFill>
                <a:srgbClr val="545454"/>
              </a:solidFill>
              <a:latin typeface="DM Sans"/>
              <a:ea typeface="DM Sans"/>
              <a:cs typeface="B Zar" panose="00000400000000000000" pitchFamily="2" charset="-78"/>
              <a:sym typeface="DM Sans"/>
            </a:endParaRPr>
          </a:p>
          <a:p>
            <a:pPr marL="259080" lvl="1" algn="r" rtl="1">
              <a:lnSpc>
                <a:spcPts val="2879"/>
              </a:lnSpc>
            </a:pPr>
            <a:endParaRPr lang="fa-IR" sz="2800" dirty="0">
              <a:solidFill>
                <a:srgbClr val="545454"/>
              </a:solidFill>
              <a:latin typeface="DM Sans"/>
              <a:ea typeface="DM Sans"/>
              <a:cs typeface="B Zar" panose="00000400000000000000" pitchFamily="2" charset="-78"/>
              <a:sym typeface="DM Sans"/>
            </a:endParaRPr>
          </a:p>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عنوان دادن به مردم لزوما آنها را رهبران خوبی </a:t>
            </a:r>
            <a:r>
              <a:rPr lang="fa-IR" sz="2800" dirty="0" err="1">
                <a:solidFill>
                  <a:srgbClr val="545454"/>
                </a:solidFill>
                <a:latin typeface="DM Sans"/>
                <a:ea typeface="DM Sans"/>
                <a:cs typeface="B Zar" panose="00000400000000000000" pitchFamily="2" charset="-78"/>
                <a:sym typeface="DM Sans"/>
              </a:rPr>
              <a:t>نمی</a:t>
            </a:r>
            <a:r>
              <a:rPr lang="fa-IR" sz="2800" dirty="0">
                <a:solidFill>
                  <a:srgbClr val="545454"/>
                </a:solidFill>
                <a:latin typeface="DM Sans"/>
                <a:ea typeface="DM Sans"/>
                <a:cs typeface="B Zar" panose="00000400000000000000" pitchFamily="2" charset="-78"/>
                <a:sym typeface="DM Sans"/>
              </a:rPr>
              <a:t> کند.</a:t>
            </a:r>
          </a:p>
        </p:txBody>
      </p:sp>
      <p:sp>
        <p:nvSpPr>
          <p:cNvPr id="36" name="TextBox 16">
            <a:extLst>
              <a:ext uri="{FF2B5EF4-FFF2-40B4-BE49-F238E27FC236}">
                <a16:creationId xmlns:a16="http://schemas.microsoft.com/office/drawing/2014/main" id="{E01BDD34-7B82-4A5C-BA7F-A7C98C4A06B2}"/>
              </a:ext>
            </a:extLst>
          </p:cNvPr>
          <p:cNvSpPr txBox="1"/>
          <p:nvPr/>
        </p:nvSpPr>
        <p:spPr>
          <a:xfrm>
            <a:off x="5539235" y="7716715"/>
            <a:ext cx="5056399" cy="1130438"/>
          </a:xfrm>
          <a:prstGeom prst="rect">
            <a:avLst/>
          </a:prstGeom>
        </p:spPr>
        <p:txBody>
          <a:bodyPr lIns="0" tIns="0" rIns="0" bIns="0" rtlCol="0" anchor="t">
            <a:spAutoFit/>
          </a:bodyPr>
          <a:lstStyle/>
          <a:p>
            <a:pPr marL="518160" lvl="1" indent="-259080" algn="r" rtl="1">
              <a:lnSpc>
                <a:spcPts val="2879"/>
              </a:lnSpc>
              <a:buFont typeface="Arial"/>
              <a:buChar char="•"/>
            </a:pPr>
            <a:r>
              <a:rPr lang="fa-IR" sz="2800" dirty="0" err="1">
                <a:solidFill>
                  <a:srgbClr val="545454"/>
                </a:solidFill>
                <a:latin typeface="DM Sans"/>
                <a:ea typeface="DM Sans"/>
                <a:cs typeface="B Compset" panose="00000400000000000000" pitchFamily="2" charset="-78"/>
                <a:sym typeface="DM Sans"/>
              </a:rPr>
              <a:t>ماهاتما</a:t>
            </a:r>
            <a:r>
              <a:rPr lang="fa-IR" sz="2800" dirty="0">
                <a:solidFill>
                  <a:srgbClr val="545454"/>
                </a:solidFill>
                <a:latin typeface="DM Sans"/>
                <a:ea typeface="DM Sans"/>
                <a:cs typeface="B Compset" panose="00000400000000000000" pitchFamily="2" charset="-78"/>
                <a:sym typeface="DM Sans"/>
              </a:rPr>
              <a:t> </a:t>
            </a:r>
            <a:r>
              <a:rPr lang="fa-IR" sz="2800" dirty="0" err="1">
                <a:solidFill>
                  <a:srgbClr val="545454"/>
                </a:solidFill>
                <a:latin typeface="DM Sans"/>
                <a:ea typeface="DM Sans"/>
                <a:cs typeface="B Compset" panose="00000400000000000000" pitchFamily="2" charset="-78"/>
                <a:sym typeface="DM Sans"/>
              </a:rPr>
              <a:t>گاندی</a:t>
            </a:r>
            <a:endParaRPr lang="fa-IR" sz="2800" dirty="0">
              <a:solidFill>
                <a:srgbClr val="545454"/>
              </a:solidFill>
              <a:latin typeface="DM Sans"/>
              <a:ea typeface="DM Sans"/>
              <a:cs typeface="B Compset" panose="00000400000000000000" pitchFamily="2" charset="-78"/>
              <a:sym typeface="DM Sans"/>
            </a:endParaRPr>
          </a:p>
          <a:p>
            <a:pPr marL="518160" lvl="1" indent="-259080" algn="r" rtl="1">
              <a:lnSpc>
                <a:spcPts val="2879"/>
              </a:lnSpc>
              <a:buFont typeface="Arial"/>
              <a:buChar char="•"/>
            </a:pPr>
            <a:r>
              <a:rPr lang="fa-IR" sz="2800" dirty="0" err="1">
                <a:solidFill>
                  <a:srgbClr val="545454"/>
                </a:solidFill>
                <a:latin typeface="DM Sans"/>
                <a:ea typeface="DM Sans"/>
                <a:cs typeface="B Compset" panose="00000400000000000000" pitchFamily="2" charset="-78"/>
                <a:sym typeface="DM Sans"/>
              </a:rPr>
              <a:t>نلسون</a:t>
            </a:r>
            <a:r>
              <a:rPr lang="fa-IR" sz="2800" dirty="0">
                <a:solidFill>
                  <a:srgbClr val="545454"/>
                </a:solidFill>
                <a:latin typeface="DM Sans"/>
                <a:ea typeface="DM Sans"/>
                <a:cs typeface="B Compset" panose="00000400000000000000" pitchFamily="2" charset="-78"/>
                <a:sym typeface="DM Sans"/>
              </a:rPr>
              <a:t> ماندلا</a:t>
            </a:r>
          </a:p>
          <a:p>
            <a:pPr marL="518160" lvl="1" indent="-259080" algn="r" rtl="1">
              <a:lnSpc>
                <a:spcPts val="2879"/>
              </a:lnSpc>
              <a:buFont typeface="Arial"/>
              <a:buChar char="•"/>
            </a:pPr>
            <a:r>
              <a:rPr lang="fa-IR" sz="2800" dirty="0">
                <a:solidFill>
                  <a:srgbClr val="545454"/>
                </a:solidFill>
                <a:latin typeface="DM Sans"/>
                <a:ea typeface="DM Sans"/>
                <a:cs typeface="B Compset" panose="00000400000000000000" pitchFamily="2" charset="-78"/>
                <a:sym typeface="DM Sans"/>
              </a:rPr>
              <a:t>مارتین </a:t>
            </a:r>
            <a:r>
              <a:rPr lang="fa-IR" sz="2800" dirty="0" err="1">
                <a:solidFill>
                  <a:srgbClr val="545454"/>
                </a:solidFill>
                <a:latin typeface="DM Sans"/>
                <a:ea typeface="DM Sans"/>
                <a:cs typeface="B Compset" panose="00000400000000000000" pitchFamily="2" charset="-78"/>
                <a:sym typeface="DM Sans"/>
              </a:rPr>
              <a:t>لوتر</a:t>
            </a:r>
            <a:r>
              <a:rPr lang="fa-IR" sz="2800" dirty="0">
                <a:solidFill>
                  <a:srgbClr val="545454"/>
                </a:solidFill>
                <a:latin typeface="DM Sans"/>
                <a:ea typeface="DM Sans"/>
                <a:cs typeface="B Compset" panose="00000400000000000000" pitchFamily="2" charset="-78"/>
                <a:sym typeface="DM Sans"/>
              </a:rPr>
              <a:t> کینگ </a:t>
            </a:r>
          </a:p>
        </p:txBody>
      </p:sp>
    </p:spTree>
    <p:extLst>
      <p:ext uri="{BB962C8B-B14F-4D97-AF65-F5344CB8AC3E}">
        <p14:creationId xmlns:p14="http://schemas.microsoft.com/office/powerpoint/2010/main" val="14984907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886200" y="1028502"/>
            <a:ext cx="8741450" cy="1449756"/>
          </a:xfrm>
          <a:prstGeom prst="rect">
            <a:avLst/>
          </a:prstGeom>
        </p:spPr>
        <p:txBody>
          <a:bodyPr wrap="square" lIns="0" tIns="0" rIns="0" bIns="0" rtlCol="0" anchor="t">
            <a:spAutoFit/>
          </a:bodyPr>
          <a:lstStyle/>
          <a:p>
            <a:pPr algn="ctr">
              <a:lnSpc>
                <a:spcPts val="5544"/>
              </a:lnSpc>
            </a:pPr>
            <a:r>
              <a:rPr lang="fa-IR" sz="5600" b="1" dirty="0">
                <a:solidFill>
                  <a:srgbClr val="7ED957"/>
                </a:solidFill>
                <a:latin typeface="Kollektif Bold"/>
                <a:ea typeface="Kollektif Bold"/>
                <a:cs typeface="B Zar" panose="00000400000000000000" pitchFamily="2" charset="-78"/>
                <a:sym typeface="Kollektif Bold"/>
              </a:rPr>
              <a:t>چهار رفتار بنیادی برای بدست آوردن اختیار غیر رسمی پروژه </a:t>
            </a:r>
            <a:endParaRPr lang="en-US" sz="5600" b="1" dirty="0">
              <a:solidFill>
                <a:srgbClr val="7ED957"/>
              </a:solidFill>
              <a:latin typeface="Kollektif Bold"/>
              <a:ea typeface="Kollektif Bold"/>
              <a:cs typeface="B Zar" panose="00000400000000000000" pitchFamily="2" charset="-78"/>
              <a:sym typeface="Kollektif Bold"/>
            </a:endParaRPr>
          </a:p>
        </p:txBody>
      </p:sp>
      <p:grpSp>
        <p:nvGrpSpPr>
          <p:cNvPr id="4" name="Group 4"/>
          <p:cNvGrpSpPr/>
          <p:nvPr/>
        </p:nvGrpSpPr>
        <p:grpSpPr>
          <a:xfrm rot="2700000">
            <a:off x="-2693793" y="7510422"/>
            <a:ext cx="7415398" cy="3565095"/>
            <a:chOff x="0" y="0"/>
            <a:chExt cx="660400" cy="317500"/>
          </a:xfrm>
        </p:grpSpPr>
        <p:sp>
          <p:nvSpPr>
            <p:cNvPr id="5" name="Freeform 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6" name="TextBox 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19" name="Group 19"/>
          <p:cNvGrpSpPr/>
          <p:nvPr/>
        </p:nvGrpSpPr>
        <p:grpSpPr>
          <a:xfrm rot="-2700000">
            <a:off x="14034654" y="-4091495"/>
            <a:ext cx="7415398" cy="3565095"/>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sp>
      <p:sp>
        <p:nvSpPr>
          <p:cNvPr id="23" name="AutoShape 23"/>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sp>
      <p:sp>
        <p:nvSpPr>
          <p:cNvPr id="24" name="AutoShape 24"/>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sp>
      <p:sp>
        <p:nvSpPr>
          <p:cNvPr id="25" name="AutoShape 25"/>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sp>
      <p:sp>
        <p:nvSpPr>
          <p:cNvPr id="26" name="AutoShape 26"/>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sp>
      <p:graphicFrame>
        <p:nvGraphicFramePr>
          <p:cNvPr id="18" name="Diagram 17">
            <a:extLst>
              <a:ext uri="{FF2B5EF4-FFF2-40B4-BE49-F238E27FC236}">
                <a16:creationId xmlns:a16="http://schemas.microsoft.com/office/drawing/2014/main" id="{4DB15666-2EC6-453D-AB3F-C15FD9F4C109}"/>
              </a:ext>
            </a:extLst>
          </p:cNvPr>
          <p:cNvGraphicFramePr/>
          <p:nvPr>
            <p:extLst>
              <p:ext uri="{D42A27DB-BD31-4B8C-83A1-F6EECF244321}">
                <p14:modId xmlns:p14="http://schemas.microsoft.com/office/powerpoint/2010/main" val="1703816811"/>
              </p:ext>
            </p:extLst>
          </p:nvPr>
        </p:nvGraphicFramePr>
        <p:xfrm>
          <a:off x="3372280" y="3086100"/>
          <a:ext cx="11543440" cy="6604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38790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78241" y="791491"/>
            <a:ext cx="5480392" cy="744435"/>
          </a:xfrm>
          <a:prstGeom prst="rect">
            <a:avLst/>
          </a:prstGeom>
        </p:spPr>
        <p:txBody>
          <a:bodyPr lIns="0" tIns="0" rIns="0" bIns="0" rtlCol="0" anchor="t">
            <a:spAutoFit/>
          </a:bodyPr>
          <a:lstStyle/>
          <a:p>
            <a:pPr algn="r" rtl="1">
              <a:lnSpc>
                <a:spcPts val="5544"/>
              </a:lnSpc>
            </a:pPr>
            <a:r>
              <a:rPr lang="fa-IR" sz="5600" b="1" dirty="0">
                <a:solidFill>
                  <a:srgbClr val="7ED957"/>
                </a:solidFill>
                <a:latin typeface="Kollektif Bold"/>
                <a:ea typeface="Kollektif Bold"/>
                <a:cs typeface="B Zar" panose="00000400000000000000" pitchFamily="2" charset="-78"/>
                <a:sym typeface="Kollektif Bold"/>
              </a:rPr>
              <a:t>احترام گذاشتن</a:t>
            </a:r>
            <a:endParaRPr lang="en-US" sz="5600" b="1" dirty="0">
              <a:solidFill>
                <a:srgbClr val="7ED957"/>
              </a:solidFill>
              <a:latin typeface="Kollektif Bold"/>
              <a:ea typeface="Kollektif Bold"/>
              <a:cs typeface="B Zar" panose="00000400000000000000" pitchFamily="2" charset="-78"/>
              <a:sym typeface="Kollektif Bold"/>
            </a:endParaRPr>
          </a:p>
        </p:txBody>
      </p:sp>
      <p:sp>
        <p:nvSpPr>
          <p:cNvPr id="3" name="Freeform 3"/>
          <p:cNvSpPr/>
          <p:nvPr/>
        </p:nvSpPr>
        <p:spPr>
          <a:xfrm rot="-10800000">
            <a:off x="9525" y="59136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0" y="70260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0800000">
            <a:off x="0"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5400000">
            <a:off x="1083809"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10800000">
            <a:off x="1083809"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10800000">
            <a:off x="3321750"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5400000">
            <a:off x="4405559"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23794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3321750"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rot="5400000">
            <a:off x="0"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8" name="Group 18"/>
          <p:cNvGrpSpPr/>
          <p:nvPr/>
        </p:nvGrpSpPr>
        <p:grpSpPr>
          <a:xfrm>
            <a:off x="13123603" y="5475036"/>
            <a:ext cx="8847511" cy="8855676"/>
            <a:chOff x="0" y="0"/>
            <a:chExt cx="11796681" cy="11807568"/>
          </a:xfrm>
        </p:grpSpPr>
        <p:grpSp>
          <p:nvGrpSpPr>
            <p:cNvPr id="19" name="Group 19"/>
            <p:cNvGrpSpPr/>
            <p:nvPr/>
          </p:nvGrpSpPr>
          <p:grpSpPr>
            <a:xfrm rot="2700000">
              <a:off x="1676828" y="2799524"/>
              <a:ext cx="9887197" cy="4753460"/>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23" name="AutoShape 23"/>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24" name="AutoShape 24"/>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25" name="AutoShape 25"/>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26" name="AutoShape 26"/>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27" name="AutoShape 27"/>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28" name="AutoShape 28"/>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29" name="AutoShape 29"/>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30" name="AutoShape 30"/>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sp>
        <p:nvSpPr>
          <p:cNvPr id="15" name="TextBox 14">
            <a:extLst>
              <a:ext uri="{FF2B5EF4-FFF2-40B4-BE49-F238E27FC236}">
                <a16:creationId xmlns:a16="http://schemas.microsoft.com/office/drawing/2014/main" id="{90311ED7-B8BB-4CBD-9368-1D6D05031206}"/>
              </a:ext>
            </a:extLst>
          </p:cNvPr>
          <p:cNvSpPr txBox="1"/>
          <p:nvPr/>
        </p:nvSpPr>
        <p:spPr>
          <a:xfrm>
            <a:off x="1828800" y="2324100"/>
            <a:ext cx="14708187" cy="3785652"/>
          </a:xfrm>
          <a:prstGeom prst="rect">
            <a:avLst/>
          </a:prstGeom>
          <a:noFill/>
        </p:spPr>
        <p:txBody>
          <a:bodyPr wrap="square" rtlCol="0">
            <a:spAutoFit/>
          </a:bodyPr>
          <a:lstStyle/>
          <a:p>
            <a:pPr marL="571500" indent="-571500" algn="r" rtl="1">
              <a:buFont typeface="Arial" panose="020B0604020202020204" pitchFamily="34" charset="0"/>
              <a:buChar char="•"/>
            </a:pPr>
            <a:r>
              <a:rPr lang="fa-IR" sz="4000" dirty="0">
                <a:cs typeface="B Zar" panose="00000400000000000000" pitchFamily="2" charset="-78"/>
              </a:rPr>
              <a:t>به این معنا نیست که بگذارید بقیه </a:t>
            </a:r>
            <a:r>
              <a:rPr lang="fa-IR" sz="4000" dirty="0" err="1">
                <a:cs typeface="B Zar" panose="00000400000000000000" pitchFamily="2" charset="-78"/>
              </a:rPr>
              <a:t>سوارتان</a:t>
            </a:r>
            <a:r>
              <a:rPr lang="fa-IR" sz="4000" dirty="0">
                <a:cs typeface="B Zar" panose="00000400000000000000" pitchFamily="2" charset="-78"/>
              </a:rPr>
              <a:t> شوند.</a:t>
            </a:r>
          </a:p>
          <a:p>
            <a:pPr marL="571500" indent="-571500" algn="r" rtl="1">
              <a:buFont typeface="Arial" panose="020B0604020202020204" pitchFamily="34" charset="0"/>
              <a:buChar char="•"/>
            </a:pPr>
            <a:r>
              <a:rPr lang="fa-IR" sz="4000" dirty="0">
                <a:cs typeface="B Zar" panose="00000400000000000000" pitchFamily="2" charset="-78"/>
              </a:rPr>
              <a:t>در همان حال که با </a:t>
            </a:r>
            <a:r>
              <a:rPr lang="fa-IR" sz="4000" dirty="0" err="1">
                <a:cs typeface="B Zar" panose="00000400000000000000" pitchFamily="2" charset="-78"/>
              </a:rPr>
              <a:t>روراست</a:t>
            </a:r>
            <a:r>
              <a:rPr lang="fa-IR" sz="4000" dirty="0">
                <a:cs typeface="B Zar" panose="00000400000000000000" pitchFamily="2" charset="-78"/>
              </a:rPr>
              <a:t> بودن با افراد </a:t>
            </a:r>
            <a:r>
              <a:rPr lang="fa-IR" sz="4000" dirty="0" err="1">
                <a:cs typeface="B Zar" panose="00000400000000000000" pitchFamily="2" charset="-78"/>
              </a:rPr>
              <a:t>احترامشان</a:t>
            </a:r>
            <a:r>
              <a:rPr lang="fa-IR" sz="4000" dirty="0">
                <a:cs typeface="B Zar" panose="00000400000000000000" pitchFamily="2" charset="-78"/>
              </a:rPr>
              <a:t> را حفظ می کنید، می توانید آنها را پاسخ گو نیز نگه دارید.</a:t>
            </a:r>
          </a:p>
          <a:p>
            <a:pPr marL="571500" indent="-571500" algn="r" rtl="1">
              <a:buFont typeface="Arial" panose="020B0604020202020204" pitchFamily="34" charset="0"/>
              <a:buChar char="•"/>
            </a:pPr>
            <a:r>
              <a:rPr lang="fa-IR" sz="4000" b="1" dirty="0" err="1">
                <a:cs typeface="B Zar" panose="00000400000000000000" pitchFamily="2" charset="-78"/>
              </a:rPr>
              <a:t>روراست</a:t>
            </a:r>
            <a:r>
              <a:rPr lang="fa-IR" sz="4000" dirty="0">
                <a:cs typeface="B Zar" panose="00000400000000000000" pitchFamily="2" charset="-78"/>
              </a:rPr>
              <a:t> بودن نوعی احترام گذاشتن است.</a:t>
            </a:r>
          </a:p>
          <a:p>
            <a:pPr marL="571500" indent="-571500" algn="r" rtl="1">
              <a:buFont typeface="Arial" panose="020B0604020202020204" pitchFamily="34" charset="0"/>
              <a:buChar char="•"/>
            </a:pPr>
            <a:r>
              <a:rPr lang="fa-IR" sz="4000" dirty="0">
                <a:cs typeface="B Zar" panose="00000400000000000000" pitchFamily="2" charset="-78"/>
              </a:rPr>
              <a:t>اگر با خود و دیگران صادق باشید، خویشتن دار باشید، جدای از نتایج آن، شما موفق شده </a:t>
            </a:r>
            <a:r>
              <a:rPr lang="fa-IR" sz="4000" dirty="0" err="1">
                <a:cs typeface="B Zar" panose="00000400000000000000" pitchFamily="2" charset="-78"/>
              </a:rPr>
              <a:t>اید</a:t>
            </a:r>
            <a:r>
              <a:rPr lang="fa-IR" sz="4000" dirty="0">
                <a:cs typeface="B Zar" panose="00000400000000000000" pitchFamily="2" charset="-78"/>
              </a:rPr>
              <a:t>.</a:t>
            </a:r>
          </a:p>
          <a:p>
            <a:pPr marL="571500" indent="-571500" algn="r" rtl="1">
              <a:buFont typeface="Arial" panose="020B0604020202020204" pitchFamily="34" charset="0"/>
              <a:buChar char="•"/>
            </a:pPr>
            <a:r>
              <a:rPr lang="fa-IR" sz="4000" dirty="0">
                <a:cs typeface="B Zar" panose="00000400000000000000" pitchFamily="2" charset="-78"/>
              </a:rPr>
              <a:t>معمولا اگر به دیگران احترام بگذارید، دیگران نیز به شما احترام می گذارند.</a:t>
            </a:r>
            <a:endParaRPr lang="en-US" sz="4000" dirty="0">
              <a:cs typeface="B Zar" panose="00000400000000000000" pitchFamily="2" charset="-78"/>
            </a:endParaRPr>
          </a:p>
        </p:txBody>
      </p:sp>
    </p:spTree>
    <p:extLst>
      <p:ext uri="{BB962C8B-B14F-4D97-AF65-F5344CB8AC3E}">
        <p14:creationId xmlns:p14="http://schemas.microsoft.com/office/powerpoint/2010/main" val="24114124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78241" y="791491"/>
            <a:ext cx="5480392" cy="744435"/>
          </a:xfrm>
          <a:prstGeom prst="rect">
            <a:avLst/>
          </a:prstGeom>
        </p:spPr>
        <p:txBody>
          <a:bodyPr lIns="0" tIns="0" rIns="0" bIns="0" rtlCol="0" anchor="t">
            <a:spAutoFit/>
          </a:bodyPr>
          <a:lstStyle/>
          <a:p>
            <a:pPr algn="r" rtl="1">
              <a:lnSpc>
                <a:spcPts val="5544"/>
              </a:lnSpc>
            </a:pPr>
            <a:r>
              <a:rPr lang="fa-IR" sz="5600" b="1" dirty="0">
                <a:solidFill>
                  <a:srgbClr val="7ED957"/>
                </a:solidFill>
                <a:latin typeface="Kollektif Bold"/>
                <a:ea typeface="Kollektif Bold"/>
                <a:cs typeface="B Zar" panose="00000400000000000000" pitchFamily="2" charset="-78"/>
                <a:sym typeface="Kollektif Bold"/>
              </a:rPr>
              <a:t>اول گوش دادن</a:t>
            </a:r>
            <a:endParaRPr lang="en-US" sz="5600" b="1" dirty="0">
              <a:solidFill>
                <a:srgbClr val="7ED957"/>
              </a:solidFill>
              <a:latin typeface="Kollektif Bold"/>
              <a:ea typeface="Kollektif Bold"/>
              <a:cs typeface="B Zar" panose="00000400000000000000" pitchFamily="2" charset="-78"/>
              <a:sym typeface="Kollektif Bold"/>
            </a:endParaRPr>
          </a:p>
        </p:txBody>
      </p:sp>
      <p:sp>
        <p:nvSpPr>
          <p:cNvPr id="3" name="Freeform 3"/>
          <p:cNvSpPr/>
          <p:nvPr/>
        </p:nvSpPr>
        <p:spPr>
          <a:xfrm rot="-10800000">
            <a:off x="9525" y="59136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0" y="70260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0"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400000">
            <a:off x="1083809"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a:off x="1083809"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0800000">
            <a:off x="3321750"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5400000">
            <a:off x="4405559"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223794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3321750"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rot="5400000">
            <a:off x="0"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8" name="Group 18"/>
          <p:cNvGrpSpPr/>
          <p:nvPr/>
        </p:nvGrpSpPr>
        <p:grpSpPr>
          <a:xfrm>
            <a:off x="13123603" y="5475036"/>
            <a:ext cx="8847511" cy="8855676"/>
            <a:chOff x="0" y="0"/>
            <a:chExt cx="11796681" cy="11807568"/>
          </a:xfrm>
        </p:grpSpPr>
        <p:grpSp>
          <p:nvGrpSpPr>
            <p:cNvPr id="19" name="Group 19"/>
            <p:cNvGrpSpPr/>
            <p:nvPr/>
          </p:nvGrpSpPr>
          <p:grpSpPr>
            <a:xfrm rot="2700000">
              <a:off x="1676828" y="2799524"/>
              <a:ext cx="9887197" cy="4753460"/>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23" name="AutoShape 23"/>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24" name="AutoShape 24"/>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25" name="AutoShape 25"/>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26" name="AutoShape 26"/>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27" name="AutoShape 27"/>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28" name="AutoShape 28"/>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29" name="AutoShape 29"/>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30" name="AutoShape 30"/>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sp>
        <p:nvSpPr>
          <p:cNvPr id="15" name="TextBox 14">
            <a:extLst>
              <a:ext uri="{FF2B5EF4-FFF2-40B4-BE49-F238E27FC236}">
                <a16:creationId xmlns:a16="http://schemas.microsoft.com/office/drawing/2014/main" id="{90311ED7-B8BB-4CBD-9368-1D6D05031206}"/>
              </a:ext>
            </a:extLst>
          </p:cNvPr>
          <p:cNvSpPr txBox="1"/>
          <p:nvPr/>
        </p:nvSpPr>
        <p:spPr>
          <a:xfrm>
            <a:off x="2057400" y="2324100"/>
            <a:ext cx="14479587" cy="3785652"/>
          </a:xfrm>
          <a:prstGeom prst="rect">
            <a:avLst/>
          </a:prstGeom>
          <a:noFill/>
        </p:spPr>
        <p:txBody>
          <a:bodyPr wrap="square" rtlCol="0">
            <a:spAutoFit/>
          </a:bodyPr>
          <a:lstStyle/>
          <a:p>
            <a:pPr marL="571500" indent="-571500" algn="r" rtl="1">
              <a:buFont typeface="Arial" panose="020B0604020202020204" pitchFamily="34" charset="0"/>
              <a:buChar char="•"/>
            </a:pPr>
            <a:r>
              <a:rPr lang="fa-IR" sz="4000" dirty="0">
                <a:cs typeface="B Zar" panose="00000400000000000000" pitchFamily="2" charset="-78"/>
              </a:rPr>
              <a:t>وقتی کسی </a:t>
            </a:r>
            <a:r>
              <a:rPr lang="fa-IR" sz="4000" dirty="0" err="1">
                <a:cs typeface="B Zar" panose="00000400000000000000" pitchFamily="2" charset="-78"/>
              </a:rPr>
              <a:t>نزدتان</a:t>
            </a:r>
            <a:r>
              <a:rPr lang="fa-IR" sz="4000" dirty="0">
                <a:cs typeface="B Zar" panose="00000400000000000000" pitchFamily="2" charset="-78"/>
              </a:rPr>
              <a:t> می آید و مشکل، شکایت، و یا درخواست تغییری دارد، بگذارید اول صحبت کند. </a:t>
            </a:r>
          </a:p>
          <a:p>
            <a:pPr marL="571500" indent="-571500" algn="r" rtl="1">
              <a:buFont typeface="Arial" panose="020B0604020202020204" pitchFamily="34" charset="0"/>
              <a:buChar char="•"/>
            </a:pPr>
            <a:r>
              <a:rPr lang="fa-IR" sz="4000" dirty="0">
                <a:cs typeface="B Zar" panose="00000400000000000000" pitchFamily="2" charset="-78"/>
              </a:rPr>
              <a:t>سریع راه حل ارائه ندهید، اول مطمئن شوید که مشکل را به درستی فهمیده </a:t>
            </a:r>
            <a:r>
              <a:rPr lang="fa-IR" sz="4000" dirty="0" err="1">
                <a:cs typeface="B Zar" panose="00000400000000000000" pitchFamily="2" charset="-78"/>
              </a:rPr>
              <a:t>اید</a:t>
            </a:r>
            <a:r>
              <a:rPr lang="fa-IR" sz="4000" dirty="0">
                <a:cs typeface="B Zar" panose="00000400000000000000" pitchFamily="2" charset="-78"/>
              </a:rPr>
              <a:t>.</a:t>
            </a:r>
          </a:p>
          <a:p>
            <a:pPr marL="571500" indent="-571500" algn="r" rtl="1">
              <a:buFont typeface="Arial" panose="020B0604020202020204" pitchFamily="34" charset="0"/>
              <a:buChar char="•"/>
            </a:pPr>
            <a:r>
              <a:rPr lang="fa-IR" sz="4000" dirty="0">
                <a:cs typeface="B Zar" panose="00000400000000000000" pitchFamily="2" charset="-78"/>
              </a:rPr>
              <a:t>اول گوش دادن رابطه بسیار نزدیکی با احترام گذاشتن دارد.</a:t>
            </a:r>
          </a:p>
          <a:p>
            <a:pPr marL="571500" indent="-571500" algn="r" rtl="1">
              <a:buFont typeface="Arial" panose="020B0604020202020204" pitchFamily="34" charset="0"/>
              <a:buChar char="•"/>
            </a:pPr>
            <a:r>
              <a:rPr lang="fa-IR" sz="4000" dirty="0">
                <a:cs typeface="B Zar" panose="00000400000000000000" pitchFamily="2" charset="-78"/>
              </a:rPr>
              <a:t>وقتی به حرف دیگران گوش ندهید به طور خودکار پیام بی احترامی به فرد مقابل می </a:t>
            </a:r>
            <a:r>
              <a:rPr lang="fa-IR" sz="4000" dirty="0" err="1">
                <a:cs typeface="B Zar" panose="00000400000000000000" pitchFamily="2" charset="-78"/>
              </a:rPr>
              <a:t>فرستید</a:t>
            </a:r>
            <a:r>
              <a:rPr lang="fa-IR" sz="4000" dirty="0">
                <a:cs typeface="B Zar" panose="00000400000000000000" pitchFamily="2" charset="-78"/>
              </a:rPr>
              <a:t>.</a:t>
            </a:r>
          </a:p>
          <a:p>
            <a:pPr marL="571500" indent="-571500" algn="r" rtl="1">
              <a:buFont typeface="Arial" panose="020B0604020202020204" pitchFamily="34" charset="0"/>
              <a:buChar char="•"/>
            </a:pPr>
            <a:endParaRPr lang="en-US" sz="4000" dirty="0">
              <a:cs typeface="B Zar" panose="00000400000000000000" pitchFamily="2" charset="-78"/>
            </a:endParaRPr>
          </a:p>
        </p:txBody>
      </p:sp>
    </p:spTree>
    <p:extLst>
      <p:ext uri="{BB962C8B-B14F-4D97-AF65-F5344CB8AC3E}">
        <p14:creationId xmlns:p14="http://schemas.microsoft.com/office/powerpoint/2010/main" val="175625413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78241" y="791491"/>
            <a:ext cx="5480392" cy="744435"/>
          </a:xfrm>
          <a:prstGeom prst="rect">
            <a:avLst/>
          </a:prstGeom>
        </p:spPr>
        <p:txBody>
          <a:bodyPr lIns="0" tIns="0" rIns="0" bIns="0" rtlCol="0" anchor="t">
            <a:spAutoFit/>
          </a:bodyPr>
          <a:lstStyle/>
          <a:p>
            <a:pPr algn="r" rtl="1">
              <a:lnSpc>
                <a:spcPts val="5544"/>
              </a:lnSpc>
            </a:pPr>
            <a:r>
              <a:rPr lang="fa-IR" sz="5600" b="1" dirty="0">
                <a:solidFill>
                  <a:srgbClr val="7ED957"/>
                </a:solidFill>
                <a:latin typeface="Kollektif Bold"/>
                <a:ea typeface="Kollektif Bold"/>
                <a:cs typeface="B Zar" panose="00000400000000000000" pitchFamily="2" charset="-78"/>
                <a:sym typeface="Kollektif Bold"/>
              </a:rPr>
              <a:t>شفاف سازی انتظارات</a:t>
            </a:r>
            <a:endParaRPr lang="en-US" sz="5600" b="1" dirty="0">
              <a:solidFill>
                <a:srgbClr val="7ED957"/>
              </a:solidFill>
              <a:latin typeface="Kollektif Bold"/>
              <a:ea typeface="Kollektif Bold"/>
              <a:cs typeface="B Zar" panose="00000400000000000000" pitchFamily="2" charset="-78"/>
              <a:sym typeface="Kollektif Bold"/>
            </a:endParaRPr>
          </a:p>
        </p:txBody>
      </p:sp>
      <p:sp>
        <p:nvSpPr>
          <p:cNvPr id="3" name="Freeform 3"/>
          <p:cNvSpPr/>
          <p:nvPr/>
        </p:nvSpPr>
        <p:spPr>
          <a:xfrm rot="-10800000">
            <a:off x="9525" y="59136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0" y="70260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0"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400000">
            <a:off x="1083809"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a:off x="1083809"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0800000">
            <a:off x="3321750"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5400000">
            <a:off x="4405559"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223794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3321750"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rot="5400000">
            <a:off x="0"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8" name="Group 18"/>
          <p:cNvGrpSpPr/>
          <p:nvPr/>
        </p:nvGrpSpPr>
        <p:grpSpPr>
          <a:xfrm>
            <a:off x="13123603" y="5475036"/>
            <a:ext cx="8847511" cy="8855676"/>
            <a:chOff x="0" y="0"/>
            <a:chExt cx="11796681" cy="11807568"/>
          </a:xfrm>
        </p:grpSpPr>
        <p:grpSp>
          <p:nvGrpSpPr>
            <p:cNvPr id="19" name="Group 19"/>
            <p:cNvGrpSpPr/>
            <p:nvPr/>
          </p:nvGrpSpPr>
          <p:grpSpPr>
            <a:xfrm rot="2700000">
              <a:off x="1676828" y="2799524"/>
              <a:ext cx="9887197" cy="4753460"/>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23" name="AutoShape 23"/>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24" name="AutoShape 24"/>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25" name="AutoShape 25"/>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26" name="AutoShape 26"/>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27" name="AutoShape 27"/>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28" name="AutoShape 28"/>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29" name="AutoShape 29"/>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30" name="AutoShape 30"/>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sp>
        <p:nvSpPr>
          <p:cNvPr id="15" name="TextBox 14">
            <a:extLst>
              <a:ext uri="{FF2B5EF4-FFF2-40B4-BE49-F238E27FC236}">
                <a16:creationId xmlns:a16="http://schemas.microsoft.com/office/drawing/2014/main" id="{90311ED7-B8BB-4CBD-9368-1D6D05031206}"/>
              </a:ext>
            </a:extLst>
          </p:cNvPr>
          <p:cNvSpPr txBox="1"/>
          <p:nvPr/>
        </p:nvSpPr>
        <p:spPr>
          <a:xfrm>
            <a:off x="990600" y="1992723"/>
            <a:ext cx="15774987" cy="5632311"/>
          </a:xfrm>
          <a:prstGeom prst="rect">
            <a:avLst/>
          </a:prstGeom>
          <a:noFill/>
        </p:spPr>
        <p:txBody>
          <a:bodyPr wrap="square" rtlCol="0">
            <a:spAutoFit/>
          </a:bodyPr>
          <a:lstStyle/>
          <a:p>
            <a:pPr marL="571500" indent="-571500" algn="r" rtl="1">
              <a:buFont typeface="Arial" panose="020B0604020202020204" pitchFamily="34" charset="0"/>
              <a:buChar char="•"/>
            </a:pPr>
            <a:r>
              <a:rPr lang="fa-IR" sz="4000" dirty="0">
                <a:cs typeface="B Zar" panose="00000400000000000000" pitchFamily="2" charset="-78"/>
              </a:rPr>
              <a:t>بیشتر صحبت های شما به عنوان رهبر پروژه به منظور شفاف سازی انتظارات است.</a:t>
            </a:r>
          </a:p>
          <a:p>
            <a:pPr marL="571500" indent="-571500" algn="r" rtl="1">
              <a:buFont typeface="Arial" panose="020B0604020202020204" pitchFamily="34" charset="0"/>
              <a:buChar char="•"/>
            </a:pPr>
            <a:r>
              <a:rPr lang="fa-IR" sz="4000" dirty="0">
                <a:cs typeface="B Zar" panose="00000400000000000000" pitchFamily="2" charset="-78"/>
              </a:rPr>
              <a:t>یکی از کارهای اصلی مدیر غیر رسمی پروژه این است که طرز تفکر همه را یکسان کند.</a:t>
            </a:r>
          </a:p>
          <a:p>
            <a:pPr marL="571500" indent="-571500" algn="r" rtl="1">
              <a:buFont typeface="Arial" panose="020B0604020202020204" pitchFamily="34" charset="0"/>
              <a:buChar char="•"/>
            </a:pPr>
            <a:r>
              <a:rPr lang="fa-IR" sz="4000" dirty="0">
                <a:cs typeface="B Zar" panose="00000400000000000000" pitchFamily="2" charset="-78"/>
              </a:rPr>
              <a:t>محتمل ترین تله طرز تفکر متفاوت است.</a:t>
            </a:r>
          </a:p>
          <a:p>
            <a:pPr marL="571500" indent="-571500" algn="r" rtl="1">
              <a:buFont typeface="Arial" panose="020B0604020202020204" pitchFamily="34" charset="0"/>
              <a:buChar char="•"/>
            </a:pPr>
            <a:r>
              <a:rPr lang="fa-IR" sz="4000" dirty="0">
                <a:cs typeface="B Zar" panose="00000400000000000000" pitchFamily="2" charset="-78"/>
              </a:rPr>
              <a:t>از ده نفر بپرسید تعطیلات خوب چیست</a:t>
            </a:r>
          </a:p>
          <a:p>
            <a:pPr marL="571500" indent="-571500" algn="r" rtl="1">
              <a:buFont typeface="Arial" panose="020B0604020202020204" pitchFamily="34" charset="0"/>
              <a:buChar char="•"/>
            </a:pPr>
            <a:r>
              <a:rPr lang="fa-IR" sz="4000" dirty="0">
                <a:cs typeface="B Zar" panose="00000400000000000000" pitchFamily="2" charset="-78"/>
              </a:rPr>
              <a:t>حداقل بیست جواب مختلف خواهید داشت.</a:t>
            </a:r>
          </a:p>
          <a:p>
            <a:pPr marL="571500" indent="-571500" algn="r" rtl="1">
              <a:buFont typeface="Arial" panose="020B0604020202020204" pitchFamily="34" charset="0"/>
              <a:buChar char="•"/>
            </a:pPr>
            <a:r>
              <a:rPr lang="fa-IR" sz="4000" dirty="0">
                <a:cs typeface="B Zar" panose="00000400000000000000" pitchFamily="2" charset="-78"/>
              </a:rPr>
              <a:t>مردم دائما در حال تغییر نظر خودشان هستند.</a:t>
            </a:r>
          </a:p>
          <a:p>
            <a:pPr marL="571500" indent="-571500" algn="r" rtl="1">
              <a:buFont typeface="Arial" panose="020B0604020202020204" pitchFamily="34" charset="0"/>
              <a:buChar char="•"/>
            </a:pPr>
            <a:r>
              <a:rPr lang="fa-IR" sz="4000" dirty="0">
                <a:cs typeface="B Zar" panose="00000400000000000000" pitchFamily="2" charset="-78"/>
              </a:rPr>
              <a:t>به عنوان رهبر پروژه شما درگیر این </a:t>
            </a:r>
            <a:r>
              <a:rPr lang="fa-IR" sz="4000" dirty="0" err="1">
                <a:cs typeface="B Zar" panose="00000400000000000000" pitchFamily="2" charset="-78"/>
              </a:rPr>
              <a:t>واقعیتید</a:t>
            </a:r>
            <a:r>
              <a:rPr lang="fa-IR" sz="4000" dirty="0">
                <a:cs typeface="B Zar" panose="00000400000000000000" pitchFamily="2" charset="-78"/>
              </a:rPr>
              <a:t>.</a:t>
            </a:r>
          </a:p>
          <a:p>
            <a:pPr marL="571500" indent="-571500" algn="r" rtl="1">
              <a:buFont typeface="Arial" panose="020B0604020202020204" pitchFamily="34" charset="0"/>
              <a:buChar char="•"/>
            </a:pPr>
            <a:r>
              <a:rPr lang="fa-IR" sz="4000" dirty="0">
                <a:cs typeface="B Zar" panose="00000400000000000000" pitchFamily="2" charset="-78"/>
              </a:rPr>
              <a:t>اختیار غیر رسمی پروژه به این معنا است که دائما باید انتظارات کلی و ویژه ای را برای اعضای </a:t>
            </a:r>
            <a:r>
              <a:rPr lang="fa-IR" sz="4000" dirty="0" err="1">
                <a:cs typeface="B Zar" panose="00000400000000000000" pitchFamily="2" charset="-78"/>
              </a:rPr>
              <a:t>تیمتان</a:t>
            </a:r>
            <a:r>
              <a:rPr lang="fa-IR" sz="4000" dirty="0">
                <a:cs typeface="B Zar" panose="00000400000000000000" pitchFamily="2" charset="-78"/>
              </a:rPr>
              <a:t> روشن کنید.</a:t>
            </a:r>
          </a:p>
        </p:txBody>
      </p:sp>
    </p:spTree>
    <p:extLst>
      <p:ext uri="{BB962C8B-B14F-4D97-AF65-F5344CB8AC3E}">
        <p14:creationId xmlns:p14="http://schemas.microsoft.com/office/powerpoint/2010/main" val="7137967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78241" y="791491"/>
            <a:ext cx="5480392" cy="744435"/>
          </a:xfrm>
          <a:prstGeom prst="rect">
            <a:avLst/>
          </a:prstGeom>
        </p:spPr>
        <p:txBody>
          <a:bodyPr lIns="0" tIns="0" rIns="0" bIns="0" rtlCol="0" anchor="t">
            <a:spAutoFit/>
          </a:bodyPr>
          <a:lstStyle/>
          <a:p>
            <a:pPr algn="r" rtl="1">
              <a:lnSpc>
                <a:spcPts val="5544"/>
              </a:lnSpc>
            </a:pPr>
            <a:r>
              <a:rPr lang="fa-IR" sz="5600" b="1" dirty="0">
                <a:solidFill>
                  <a:srgbClr val="7ED957"/>
                </a:solidFill>
                <a:latin typeface="Kollektif Bold"/>
                <a:ea typeface="Kollektif Bold"/>
                <a:cs typeface="B Zar" panose="00000400000000000000" pitchFamily="2" charset="-78"/>
                <a:sym typeface="Kollektif Bold"/>
              </a:rPr>
              <a:t>پاسخ گو بودن</a:t>
            </a:r>
            <a:endParaRPr lang="en-US" sz="5600" b="1" dirty="0">
              <a:solidFill>
                <a:srgbClr val="7ED957"/>
              </a:solidFill>
              <a:latin typeface="Kollektif Bold"/>
              <a:ea typeface="Kollektif Bold"/>
              <a:cs typeface="B Zar" panose="00000400000000000000" pitchFamily="2" charset="-78"/>
              <a:sym typeface="Kollektif Bold"/>
            </a:endParaRPr>
          </a:p>
        </p:txBody>
      </p:sp>
      <p:sp>
        <p:nvSpPr>
          <p:cNvPr id="3" name="Freeform 3"/>
          <p:cNvSpPr/>
          <p:nvPr/>
        </p:nvSpPr>
        <p:spPr>
          <a:xfrm rot="-10800000">
            <a:off x="9525" y="59136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0" y="70260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0"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400000">
            <a:off x="1083809"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a:off x="1083809"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0800000">
            <a:off x="3321750"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5400000">
            <a:off x="4405559"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223794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3321750"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rot="5400000">
            <a:off x="0"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8" name="Group 18"/>
          <p:cNvGrpSpPr/>
          <p:nvPr/>
        </p:nvGrpSpPr>
        <p:grpSpPr>
          <a:xfrm>
            <a:off x="13123603" y="5475036"/>
            <a:ext cx="8847511" cy="8855676"/>
            <a:chOff x="0" y="0"/>
            <a:chExt cx="11796681" cy="11807568"/>
          </a:xfrm>
        </p:grpSpPr>
        <p:grpSp>
          <p:nvGrpSpPr>
            <p:cNvPr id="19" name="Group 19"/>
            <p:cNvGrpSpPr/>
            <p:nvPr/>
          </p:nvGrpSpPr>
          <p:grpSpPr>
            <a:xfrm rot="2700000">
              <a:off x="1676828" y="2799524"/>
              <a:ext cx="9887197" cy="4753460"/>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23" name="AutoShape 23"/>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24" name="AutoShape 24"/>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25" name="AutoShape 25"/>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26" name="AutoShape 26"/>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27" name="AutoShape 27"/>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28" name="AutoShape 28"/>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29" name="AutoShape 29"/>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30" name="AutoShape 30"/>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sp>
        <p:nvSpPr>
          <p:cNvPr id="15" name="TextBox 14">
            <a:extLst>
              <a:ext uri="{FF2B5EF4-FFF2-40B4-BE49-F238E27FC236}">
                <a16:creationId xmlns:a16="http://schemas.microsoft.com/office/drawing/2014/main" id="{90311ED7-B8BB-4CBD-9368-1D6D05031206}"/>
              </a:ext>
            </a:extLst>
          </p:cNvPr>
          <p:cNvSpPr txBox="1"/>
          <p:nvPr/>
        </p:nvSpPr>
        <p:spPr>
          <a:xfrm>
            <a:off x="1381456" y="2324100"/>
            <a:ext cx="15155532" cy="5016758"/>
          </a:xfrm>
          <a:prstGeom prst="rect">
            <a:avLst/>
          </a:prstGeom>
          <a:noFill/>
        </p:spPr>
        <p:txBody>
          <a:bodyPr wrap="square" rtlCol="0">
            <a:spAutoFit/>
          </a:bodyPr>
          <a:lstStyle/>
          <a:p>
            <a:pPr marL="571500" indent="-571500" algn="r" rtl="1">
              <a:buFont typeface="Arial" panose="020B0604020202020204" pitchFamily="34" charset="0"/>
              <a:buChar char="•"/>
            </a:pPr>
            <a:r>
              <a:rPr lang="fa-IR" sz="4000" dirty="0">
                <a:cs typeface="B Zar" panose="00000400000000000000" pitchFamily="2" charset="-78"/>
              </a:rPr>
              <a:t>الگوی دیگران باشید.</a:t>
            </a:r>
          </a:p>
          <a:p>
            <a:pPr marL="571500" indent="-571500" algn="r" rtl="1">
              <a:buFont typeface="Arial" panose="020B0604020202020204" pitchFamily="34" charset="0"/>
              <a:buChar char="•"/>
            </a:pPr>
            <a:r>
              <a:rPr lang="fa-IR" sz="4000" dirty="0">
                <a:cs typeface="B Zar" panose="00000400000000000000" pitchFamily="2" charset="-78"/>
              </a:rPr>
              <a:t>همان رفتاری که از دیگران انتظار دارید، از خودتان نشان دهید.</a:t>
            </a:r>
          </a:p>
          <a:p>
            <a:pPr marL="571500" indent="-571500" algn="r" rtl="1">
              <a:buFont typeface="Arial" panose="020B0604020202020204" pitchFamily="34" charset="0"/>
              <a:buChar char="•"/>
            </a:pPr>
            <a:r>
              <a:rPr lang="fa-IR" sz="4000" dirty="0">
                <a:cs typeface="B Zar" panose="00000400000000000000" pitchFamily="2" charset="-78"/>
              </a:rPr>
              <a:t>روز های </a:t>
            </a:r>
            <a:r>
              <a:rPr lang="en-US" sz="4000" dirty="0">
                <a:cs typeface="B Zar" panose="00000400000000000000" pitchFamily="2" charset="-78"/>
              </a:rPr>
              <a:t>“</a:t>
            </a:r>
            <a:r>
              <a:rPr lang="fa-IR" sz="4000" dirty="0">
                <a:cs typeface="B Zar" panose="00000400000000000000" pitchFamily="2" charset="-78"/>
              </a:rPr>
              <a:t>چیزی را که می گویم انجام بده، نه کاری که خودم می کنم</a:t>
            </a:r>
            <a:r>
              <a:rPr lang="en-US" sz="4000" dirty="0">
                <a:cs typeface="B Zar" panose="00000400000000000000" pitchFamily="2" charset="-78"/>
              </a:rPr>
              <a:t>”</a:t>
            </a:r>
            <a:r>
              <a:rPr lang="fa-IR" sz="4000" dirty="0">
                <a:cs typeface="B Zar" panose="00000400000000000000" pitchFamily="2" charset="-78"/>
              </a:rPr>
              <a:t> تمام شده است.</a:t>
            </a:r>
          </a:p>
          <a:p>
            <a:pPr marL="571500" indent="-571500" algn="r" rtl="1">
              <a:buFont typeface="Arial" panose="020B0604020202020204" pitchFamily="34" charset="0"/>
              <a:buChar char="•"/>
            </a:pPr>
            <a:r>
              <a:rPr lang="fa-IR" sz="4000" dirty="0">
                <a:cs typeface="B Zar" panose="00000400000000000000" pitchFamily="2" charset="-78"/>
              </a:rPr>
              <a:t>برای الهام بخشیدن به مردم به منظور از جان و دل کار کردن، آنها باید ببینند که  </a:t>
            </a:r>
            <a:r>
              <a:rPr lang="en-US" sz="4000" dirty="0">
                <a:cs typeface="B Zar" panose="00000400000000000000" pitchFamily="2" charset="-78"/>
              </a:rPr>
              <a:t>“</a:t>
            </a:r>
            <a:r>
              <a:rPr lang="fa-IR" sz="4000" dirty="0">
                <a:cs typeface="B Zar" panose="00000400000000000000" pitchFamily="2" charset="-78"/>
              </a:rPr>
              <a:t>حرف و </a:t>
            </a:r>
            <a:r>
              <a:rPr lang="fa-IR" sz="4000" dirty="0" err="1">
                <a:cs typeface="B Zar" panose="00000400000000000000" pitchFamily="2" charset="-78"/>
              </a:rPr>
              <a:t>عملتان</a:t>
            </a:r>
            <a:r>
              <a:rPr lang="fa-IR" sz="4000" dirty="0">
                <a:cs typeface="B Zar" panose="00000400000000000000" pitchFamily="2" charset="-78"/>
              </a:rPr>
              <a:t> یکی است</a:t>
            </a:r>
            <a:r>
              <a:rPr lang="en-US" sz="4000" dirty="0">
                <a:cs typeface="B Zar" panose="00000400000000000000" pitchFamily="2" charset="-78"/>
              </a:rPr>
              <a:t>”</a:t>
            </a:r>
            <a:r>
              <a:rPr lang="fa-IR" sz="4000" dirty="0">
                <a:cs typeface="B Zar" panose="00000400000000000000" pitchFamily="2" charset="-78"/>
              </a:rPr>
              <a:t> .</a:t>
            </a:r>
          </a:p>
          <a:p>
            <a:pPr marL="571500" indent="-571500" algn="r" rtl="1">
              <a:buFont typeface="Arial" panose="020B0604020202020204" pitchFamily="34" charset="0"/>
              <a:buChar char="•"/>
            </a:pPr>
            <a:r>
              <a:rPr lang="fa-IR" sz="4000" dirty="0">
                <a:cs typeface="B Zar" panose="00000400000000000000" pitchFamily="2" charset="-78"/>
              </a:rPr>
              <a:t>علاوه بر خود دیگران را نیز باید پاسخ گو نگه دارید.</a:t>
            </a:r>
          </a:p>
          <a:p>
            <a:pPr marL="571500" indent="-571500" algn="r" rtl="1">
              <a:buFont typeface="Arial" panose="020B0604020202020204" pitchFamily="34" charset="0"/>
              <a:buChar char="•"/>
            </a:pPr>
            <a:r>
              <a:rPr lang="fa-IR" sz="4000" dirty="0">
                <a:cs typeface="B Zar" panose="00000400000000000000" pitchFamily="2" charset="-78"/>
              </a:rPr>
              <a:t>سه رفتار اول : احترام گذاشتن، اول گوش دادن و شفاف سازی انتظارات، برای پاسخ گو بودن ماندن ضروری </a:t>
            </a:r>
            <a:r>
              <a:rPr lang="fa-IR" sz="4000" dirty="0" err="1">
                <a:cs typeface="B Zar" panose="00000400000000000000" pitchFamily="2" charset="-78"/>
              </a:rPr>
              <a:t>اند</a:t>
            </a:r>
            <a:r>
              <a:rPr lang="fa-IR" sz="4000" dirty="0">
                <a:cs typeface="B Zar" panose="00000400000000000000" pitchFamily="2" charset="-78"/>
              </a:rPr>
              <a:t>.</a:t>
            </a:r>
          </a:p>
        </p:txBody>
      </p:sp>
    </p:spTree>
    <p:extLst>
      <p:ext uri="{BB962C8B-B14F-4D97-AF65-F5344CB8AC3E}">
        <p14:creationId xmlns:p14="http://schemas.microsoft.com/office/powerpoint/2010/main" val="2295613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1386843" y="7201845"/>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6" name="AutoShape 6"/>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7" name="AutoShape 7"/>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sp>
        <p:nvSpPr>
          <p:cNvPr id="8" name="TextBox 8"/>
          <p:cNvSpPr txBox="1"/>
          <p:nvPr/>
        </p:nvSpPr>
        <p:spPr>
          <a:xfrm>
            <a:off x="3486377" y="3940175"/>
            <a:ext cx="11315247" cy="2628861"/>
          </a:xfrm>
          <a:prstGeom prst="rect">
            <a:avLst/>
          </a:prstGeom>
        </p:spPr>
        <p:txBody>
          <a:bodyPr lIns="0" tIns="0" rIns="0" bIns="0" rtlCol="0" anchor="t">
            <a:spAutoFit/>
          </a:bodyPr>
          <a:lstStyle/>
          <a:p>
            <a:pPr algn="ctr">
              <a:lnSpc>
                <a:spcPts val="9999"/>
              </a:lnSpc>
            </a:pPr>
            <a:r>
              <a:rPr lang="fa-IR" sz="9999" b="1" dirty="0">
                <a:solidFill>
                  <a:srgbClr val="7ED957"/>
                </a:solidFill>
                <a:latin typeface="Kollektif Bold"/>
                <a:ea typeface="Kollektif Bold"/>
                <a:cs typeface="B Baran Outline" panose="00000400000000000000" pitchFamily="2" charset="-78"/>
                <a:sym typeface="Kollektif Bold"/>
              </a:rPr>
              <a:t>مدیریت پروژه برای غیر مدیر پروژه</a:t>
            </a:r>
            <a:endParaRPr lang="en-US" sz="9999" b="1" dirty="0">
              <a:solidFill>
                <a:srgbClr val="7ED957"/>
              </a:solidFill>
              <a:latin typeface="Kollektif Bold"/>
              <a:ea typeface="Kollektif Bold"/>
              <a:cs typeface="B Baran Outline" panose="00000400000000000000" pitchFamily="2" charset="-78"/>
              <a:sym typeface="Kollektif Bold"/>
            </a:endParaRPr>
          </a:p>
        </p:txBody>
      </p:sp>
      <p:sp>
        <p:nvSpPr>
          <p:cNvPr id="9" name="TextBox 9"/>
          <p:cNvSpPr txBox="1"/>
          <p:nvPr/>
        </p:nvSpPr>
        <p:spPr>
          <a:xfrm>
            <a:off x="5545397" y="6809551"/>
            <a:ext cx="7197206" cy="536685"/>
          </a:xfrm>
          <a:prstGeom prst="rect">
            <a:avLst/>
          </a:prstGeom>
        </p:spPr>
        <p:txBody>
          <a:bodyPr lIns="0" tIns="0" rIns="0" bIns="0" rtlCol="0" anchor="t">
            <a:spAutoFit/>
          </a:bodyPr>
          <a:lstStyle/>
          <a:p>
            <a:pPr algn="ctr">
              <a:lnSpc>
                <a:spcPts val="4070"/>
              </a:lnSpc>
            </a:pPr>
            <a:r>
              <a:rPr lang="fa-IR" sz="3700" dirty="0">
                <a:solidFill>
                  <a:srgbClr val="545454"/>
                </a:solidFill>
                <a:latin typeface="DM Sans"/>
                <a:ea typeface="DM Sans"/>
                <a:cs typeface="B Compset" panose="00000400000000000000" pitchFamily="2" charset="-78"/>
                <a:sym typeface="DM Sans"/>
              </a:rPr>
              <a:t>کوری کوگن، سوزت بلیکمور، جیمز وود</a:t>
            </a:r>
            <a:endParaRPr lang="en-US" sz="3700" dirty="0">
              <a:solidFill>
                <a:srgbClr val="545454"/>
              </a:solidFill>
              <a:latin typeface="DM Sans"/>
              <a:ea typeface="DM Sans"/>
              <a:cs typeface="B Compset" panose="00000400000000000000" pitchFamily="2" charset="-78"/>
              <a:sym typeface="DM Sans"/>
            </a:endParaRPr>
          </a:p>
        </p:txBody>
      </p:sp>
      <p:sp>
        <p:nvSpPr>
          <p:cNvPr id="10" name="Freeform 10"/>
          <p:cNvSpPr/>
          <p:nvPr/>
        </p:nvSpPr>
        <p:spPr>
          <a:xfrm rot="-10800000">
            <a:off x="9525" y="63583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083809" y="63869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0" y="7470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rot="-10800000">
            <a:off x="0"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rot="-5400000">
            <a:off x="1083809"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rot="-10800000">
            <a:off x="1083809" y="962372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0800000">
            <a:off x="3321750"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3321750" y="74993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rot="5400000">
            <a:off x="4405559"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2237941"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a:off x="3321750"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rot="5400000">
            <a:off x="0" y="96383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rot="-5400000">
            <a:off x="15470622"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rot="-5400000">
            <a:off x="16554431" y="0"/>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flipH="1" flipV="1">
            <a:off x="17638239" y="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Freeform 25"/>
          <p:cNvSpPr/>
          <p:nvPr/>
        </p:nvSpPr>
        <p:spPr>
          <a:xfrm rot="-5400000">
            <a:off x="14386813"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rot="-5400000">
            <a:off x="15470622"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7" name="Freeform 27"/>
          <p:cNvSpPr/>
          <p:nvPr/>
        </p:nvSpPr>
        <p:spPr>
          <a:xfrm>
            <a:off x="16554431" y="2167618"/>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8" name="Freeform 28"/>
          <p:cNvSpPr/>
          <p:nvPr/>
        </p:nvSpPr>
        <p:spPr>
          <a:xfrm rot="5400000">
            <a:off x="17638239"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9" name="Freeform 29"/>
          <p:cNvSpPr/>
          <p:nvPr/>
        </p:nvSpPr>
        <p:spPr>
          <a:xfrm rot="5400000" flipH="1" flipV="1">
            <a:off x="17638239" y="216761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0" name="Freeform 30"/>
          <p:cNvSpPr/>
          <p:nvPr/>
        </p:nvSpPr>
        <p:spPr>
          <a:xfrm flipH="1" flipV="1">
            <a:off x="15470622" y="4433486"/>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Freeform 31"/>
          <p:cNvSpPr/>
          <p:nvPr/>
        </p:nvSpPr>
        <p:spPr>
          <a:xfrm rot="5400000" flipH="1" flipV="1">
            <a:off x="16554431" y="4433486"/>
            <a:ext cx="1083809" cy="1083809"/>
          </a:xfrm>
          <a:custGeom>
            <a:avLst/>
            <a:gdLst/>
            <a:ahLst/>
            <a:cxnLst/>
            <a:rect l="l" t="t" r="r" b="b"/>
            <a:pathLst>
              <a:path w="1083809" h="1083809">
                <a:moveTo>
                  <a:pt x="1083808" y="1083809"/>
                </a:moveTo>
                <a:lnTo>
                  <a:pt x="0" y="1083809"/>
                </a:lnTo>
                <a:lnTo>
                  <a:pt x="0" y="0"/>
                </a:lnTo>
                <a:lnTo>
                  <a:pt x="1083808" y="0"/>
                </a:lnTo>
                <a:lnTo>
                  <a:pt x="1083808" y="1083809"/>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2" name="Group 32"/>
          <p:cNvGrpSpPr/>
          <p:nvPr/>
        </p:nvGrpSpPr>
        <p:grpSpPr>
          <a:xfrm rot="2700000">
            <a:off x="-1376391" y="-3093321"/>
            <a:ext cx="7415398" cy="3565095"/>
            <a:chOff x="0" y="0"/>
            <a:chExt cx="660400" cy="317500"/>
          </a:xfrm>
        </p:grpSpPr>
        <p:sp>
          <p:nvSpPr>
            <p:cNvPr id="33" name="Freeform 3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34" name="TextBox 3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5" name="AutoShape 35"/>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36" name="AutoShape 36"/>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37" name="AutoShape 37"/>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38" name="AutoShape 38"/>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39" name="AutoShape 39"/>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40" name="AutoShape 40"/>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41" name="AutoShape 41"/>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42" name="AutoShape 42"/>
          <p:cNvSpPr/>
          <p:nvPr/>
        </p:nvSpPr>
        <p:spPr>
          <a:xfrm>
            <a:off x="-2509797" y="905760"/>
            <a:ext cx="2628598" cy="2671969"/>
          </a:xfrm>
          <a:prstGeom prst="line">
            <a:avLst/>
          </a:prstGeom>
          <a:ln w="28575" cap="flat">
            <a:solidFill>
              <a:srgbClr val="8CA9AD"/>
            </a:solidFill>
            <a:prstDash val="soli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2700000">
            <a:off x="-2693793" y="7510422"/>
            <a:ext cx="7415398" cy="3565095"/>
            <a:chOff x="0" y="0"/>
            <a:chExt cx="660400" cy="317500"/>
          </a:xfrm>
        </p:grpSpPr>
        <p:sp>
          <p:nvSpPr>
            <p:cNvPr id="5" name="Freeform 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6" name="TextBox 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19" name="Group 19"/>
          <p:cNvGrpSpPr/>
          <p:nvPr/>
        </p:nvGrpSpPr>
        <p:grpSpPr>
          <a:xfrm rot="-2700000">
            <a:off x="14034654" y="-4091495"/>
            <a:ext cx="7415398" cy="3565095"/>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sp>
      <p:sp>
        <p:nvSpPr>
          <p:cNvPr id="23" name="AutoShape 23"/>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sp>
      <p:sp>
        <p:nvSpPr>
          <p:cNvPr id="24" name="AutoShape 24"/>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sp>
      <p:sp>
        <p:nvSpPr>
          <p:cNvPr id="25" name="AutoShape 25"/>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sp>
      <p:sp>
        <p:nvSpPr>
          <p:cNvPr id="26" name="AutoShape 26"/>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sp>
      <p:sp>
        <p:nvSpPr>
          <p:cNvPr id="2" name="TextBox 1">
            <a:extLst>
              <a:ext uri="{FF2B5EF4-FFF2-40B4-BE49-F238E27FC236}">
                <a16:creationId xmlns:a16="http://schemas.microsoft.com/office/drawing/2014/main" id="{DE9EFECC-9BE7-47C3-A4AA-01C64B23E0F0}"/>
              </a:ext>
            </a:extLst>
          </p:cNvPr>
          <p:cNvSpPr txBox="1"/>
          <p:nvPr/>
        </p:nvSpPr>
        <p:spPr>
          <a:xfrm>
            <a:off x="2895601" y="3390900"/>
            <a:ext cx="11582400" cy="1938992"/>
          </a:xfrm>
          <a:prstGeom prst="rect">
            <a:avLst/>
          </a:prstGeom>
          <a:noFill/>
        </p:spPr>
        <p:txBody>
          <a:bodyPr wrap="square" rtlCol="0">
            <a:spAutoFit/>
          </a:bodyPr>
          <a:lstStyle/>
          <a:p>
            <a:pPr algn="r" rtl="1"/>
            <a:r>
              <a:rPr lang="fa-IR" sz="4000" dirty="0">
                <a:cs typeface="B Zar" panose="00000400000000000000" pitchFamily="2" charset="-78"/>
              </a:rPr>
              <a:t>چهار رفتار بنیادی رفتار </a:t>
            </a:r>
            <a:r>
              <a:rPr lang="fa-IR" sz="4000" dirty="0" err="1">
                <a:cs typeface="B Zar" panose="00000400000000000000" pitchFamily="2" charset="-78"/>
              </a:rPr>
              <a:t>هایی</a:t>
            </a:r>
            <a:r>
              <a:rPr lang="fa-IR" sz="4000" dirty="0">
                <a:cs typeface="B Zar" panose="00000400000000000000" pitchFamily="2" charset="-78"/>
              </a:rPr>
              <a:t> سطحی نیستند و اگر آنها از عمق شخصیت شما سرچشمه نگرفته باشند، ظاهرسازی کرده </a:t>
            </a:r>
            <a:r>
              <a:rPr lang="fa-IR" sz="4000" dirty="0" err="1">
                <a:cs typeface="B Zar" panose="00000400000000000000" pitchFamily="2" charset="-78"/>
              </a:rPr>
              <a:t>اید</a:t>
            </a:r>
            <a:r>
              <a:rPr lang="fa-IR" sz="4000" dirty="0">
                <a:cs typeface="B Zar" panose="00000400000000000000" pitchFamily="2" charset="-78"/>
              </a:rPr>
              <a:t> و مردم متوجه آن خواهند شد.</a:t>
            </a:r>
          </a:p>
          <a:p>
            <a:pPr algn="r" rtl="1"/>
            <a:endParaRPr lang="en-US" sz="4000" dirty="0">
              <a:cs typeface="B Zar" panose="00000400000000000000" pitchFamily="2" charset="-78"/>
            </a:endParaRPr>
          </a:p>
        </p:txBody>
      </p:sp>
    </p:spTree>
    <p:extLst>
      <p:ext uri="{BB962C8B-B14F-4D97-AF65-F5344CB8AC3E}">
        <p14:creationId xmlns:p14="http://schemas.microsoft.com/office/powerpoint/2010/main" val="33704641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2700000">
            <a:off x="-2693793" y="7510422"/>
            <a:ext cx="7415398" cy="3565095"/>
            <a:chOff x="0" y="0"/>
            <a:chExt cx="660400" cy="317500"/>
          </a:xfrm>
        </p:grpSpPr>
        <p:sp>
          <p:nvSpPr>
            <p:cNvPr id="5" name="Freeform 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6" name="TextBox 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19" name="Group 19"/>
          <p:cNvGrpSpPr/>
          <p:nvPr/>
        </p:nvGrpSpPr>
        <p:grpSpPr>
          <a:xfrm rot="-2700000">
            <a:off x="14034654" y="-4091495"/>
            <a:ext cx="7415398" cy="3565095"/>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sp>
      <p:sp>
        <p:nvSpPr>
          <p:cNvPr id="23" name="AutoShape 23"/>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sp>
      <p:sp>
        <p:nvSpPr>
          <p:cNvPr id="24" name="AutoShape 24"/>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sp>
      <p:sp>
        <p:nvSpPr>
          <p:cNvPr id="25" name="AutoShape 25"/>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sp>
      <p:sp>
        <p:nvSpPr>
          <p:cNvPr id="26" name="AutoShape 26"/>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sp>
      <p:sp>
        <p:nvSpPr>
          <p:cNvPr id="3" name="TextBox 2">
            <a:extLst>
              <a:ext uri="{FF2B5EF4-FFF2-40B4-BE49-F238E27FC236}">
                <a16:creationId xmlns:a16="http://schemas.microsoft.com/office/drawing/2014/main" id="{33F19CE2-6B1B-4F66-A818-2220EAF06274}"/>
              </a:ext>
            </a:extLst>
          </p:cNvPr>
          <p:cNvSpPr txBox="1"/>
          <p:nvPr/>
        </p:nvSpPr>
        <p:spPr>
          <a:xfrm>
            <a:off x="7543800" y="2958004"/>
            <a:ext cx="9894411" cy="3046988"/>
          </a:xfrm>
          <a:prstGeom prst="rect">
            <a:avLst/>
          </a:prstGeom>
          <a:noFill/>
        </p:spPr>
        <p:txBody>
          <a:bodyPr wrap="square" rtlCol="0">
            <a:spAutoFit/>
          </a:bodyPr>
          <a:lstStyle/>
          <a:p>
            <a:pPr algn="r" rtl="1"/>
            <a:r>
              <a:rPr lang="fa-IR" sz="3200" dirty="0">
                <a:cs typeface="B Zar" panose="00000400000000000000" pitchFamily="2" charset="-78"/>
              </a:rPr>
              <a:t>آیا لازم است که همه پنج گروه </a:t>
            </a:r>
            <a:r>
              <a:rPr lang="fa-IR" sz="3200" dirty="0" err="1">
                <a:cs typeface="B Zar" panose="00000400000000000000" pitchFamily="2" charset="-78"/>
              </a:rPr>
              <a:t>فرایندی</a:t>
            </a:r>
            <a:r>
              <a:rPr lang="fa-IR" sz="3200" dirty="0">
                <a:cs typeface="B Zar" panose="00000400000000000000" pitchFamily="2" charset="-78"/>
              </a:rPr>
              <a:t> که در فصل قبل گفتیم در همه پروژه ها به کار گرفته شوند؟</a:t>
            </a:r>
          </a:p>
          <a:p>
            <a:pPr algn="r" rtl="1"/>
            <a:r>
              <a:rPr lang="fa-IR" sz="3200" dirty="0">
                <a:cs typeface="B Zar" panose="00000400000000000000" pitchFamily="2" charset="-78"/>
              </a:rPr>
              <a:t>آیا در پروژه های کوچک </a:t>
            </a:r>
            <a:r>
              <a:rPr lang="fa-IR" sz="3200" dirty="0" err="1">
                <a:cs typeface="B Zar" panose="00000400000000000000" pitchFamily="2" charset="-78"/>
              </a:rPr>
              <a:t>نمی</a:t>
            </a:r>
            <a:r>
              <a:rPr lang="fa-IR" sz="3200" dirty="0">
                <a:cs typeface="B Zar" panose="00000400000000000000" pitchFamily="2" charset="-78"/>
              </a:rPr>
              <a:t> توان از دو یا چند گام صرفه نظر کرد تا سرعت کار بالا رود؟</a:t>
            </a:r>
          </a:p>
          <a:p>
            <a:pPr algn="r" rtl="1"/>
            <a:r>
              <a:rPr lang="fa-IR" sz="3200" dirty="0">
                <a:cs typeface="B Zar" panose="00000400000000000000" pitchFamily="2" charset="-78"/>
              </a:rPr>
              <a:t>تمام پروژه های موفق انجام شده همه این پنج گروه </a:t>
            </a:r>
            <a:r>
              <a:rPr lang="fa-IR" sz="3200" dirty="0" err="1">
                <a:cs typeface="B Zar" panose="00000400000000000000" pitchFamily="2" charset="-78"/>
              </a:rPr>
              <a:t>فرایندی</a:t>
            </a:r>
            <a:r>
              <a:rPr lang="fa-IR" sz="3200" dirty="0">
                <a:cs typeface="B Zar" panose="00000400000000000000" pitchFamily="2" charset="-78"/>
              </a:rPr>
              <a:t> را طی کرده </a:t>
            </a:r>
            <a:r>
              <a:rPr lang="fa-IR" sz="3200" dirty="0" err="1">
                <a:cs typeface="B Zar" panose="00000400000000000000" pitchFamily="2" charset="-78"/>
              </a:rPr>
              <a:t>اند</a:t>
            </a:r>
            <a:r>
              <a:rPr lang="fa-IR" sz="3200" dirty="0">
                <a:cs typeface="B Zar" panose="00000400000000000000" pitchFamily="2" charset="-78"/>
              </a:rPr>
              <a:t>.</a:t>
            </a:r>
          </a:p>
          <a:p>
            <a:pPr algn="r" rtl="1"/>
            <a:r>
              <a:rPr lang="fa-IR" sz="3200" dirty="0">
                <a:cs typeface="B Zar" panose="00000400000000000000" pitchFamily="2" charset="-78"/>
              </a:rPr>
              <a:t>ولی در پروژه های کوچک این گام ها با سرعت بیشتری انجام می شوند.</a:t>
            </a:r>
          </a:p>
        </p:txBody>
      </p:sp>
      <p:graphicFrame>
        <p:nvGraphicFramePr>
          <p:cNvPr id="15" name="Diagram 14">
            <a:extLst>
              <a:ext uri="{FF2B5EF4-FFF2-40B4-BE49-F238E27FC236}">
                <a16:creationId xmlns:a16="http://schemas.microsoft.com/office/drawing/2014/main" id="{2251CA71-D6EE-42F8-878A-03529BBA5645}"/>
              </a:ext>
            </a:extLst>
          </p:cNvPr>
          <p:cNvGraphicFramePr/>
          <p:nvPr>
            <p:extLst>
              <p:ext uri="{D42A27DB-BD31-4B8C-83A1-F6EECF244321}">
                <p14:modId xmlns:p14="http://schemas.microsoft.com/office/powerpoint/2010/main" val="1547219032"/>
              </p:ext>
            </p:extLst>
          </p:nvPr>
        </p:nvGraphicFramePr>
        <p:xfrm>
          <a:off x="0" y="2507142"/>
          <a:ext cx="7764383" cy="4738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2287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2700000">
            <a:off x="-2693793" y="7510422"/>
            <a:ext cx="7415398" cy="3565095"/>
            <a:chOff x="0" y="0"/>
            <a:chExt cx="660400" cy="317500"/>
          </a:xfrm>
        </p:grpSpPr>
        <p:sp>
          <p:nvSpPr>
            <p:cNvPr id="5" name="Freeform 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6" name="TextBox 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19" name="Group 19"/>
          <p:cNvGrpSpPr/>
          <p:nvPr/>
        </p:nvGrpSpPr>
        <p:grpSpPr>
          <a:xfrm rot="-2700000">
            <a:off x="14034654" y="-4091495"/>
            <a:ext cx="7415398" cy="3565095"/>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sp>
      <p:sp>
        <p:nvSpPr>
          <p:cNvPr id="23" name="AutoShape 23"/>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sp>
      <p:sp>
        <p:nvSpPr>
          <p:cNvPr id="24" name="AutoShape 24"/>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sp>
      <p:sp>
        <p:nvSpPr>
          <p:cNvPr id="25" name="AutoShape 25"/>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sp>
      <p:sp>
        <p:nvSpPr>
          <p:cNvPr id="26" name="AutoShape 26"/>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sp>
      <p:sp>
        <p:nvSpPr>
          <p:cNvPr id="3" name="TextBox 2">
            <a:extLst>
              <a:ext uri="{FF2B5EF4-FFF2-40B4-BE49-F238E27FC236}">
                <a16:creationId xmlns:a16="http://schemas.microsoft.com/office/drawing/2014/main" id="{33F19CE2-6B1B-4F66-A818-2220EAF06274}"/>
              </a:ext>
            </a:extLst>
          </p:cNvPr>
          <p:cNvSpPr txBox="1"/>
          <p:nvPr/>
        </p:nvSpPr>
        <p:spPr>
          <a:xfrm>
            <a:off x="3965751" y="2705100"/>
            <a:ext cx="9894411" cy="1938992"/>
          </a:xfrm>
          <a:prstGeom prst="rect">
            <a:avLst/>
          </a:prstGeom>
          <a:noFill/>
        </p:spPr>
        <p:txBody>
          <a:bodyPr wrap="square" rtlCol="0">
            <a:spAutoFit/>
          </a:bodyPr>
          <a:lstStyle/>
          <a:p>
            <a:pPr algn="r" rtl="1"/>
            <a:r>
              <a:rPr lang="fa-IR" sz="4000" dirty="0">
                <a:cs typeface="B Zar" panose="00000400000000000000" pitchFamily="2" charset="-78"/>
              </a:rPr>
              <a:t>تفاوت اختیار رسمی و غیر رسمی پروژه چیست؟</a:t>
            </a:r>
          </a:p>
          <a:p>
            <a:pPr algn="r" rtl="1"/>
            <a:endParaRPr lang="fa-IR" sz="4000" dirty="0">
              <a:cs typeface="B Zar" panose="00000400000000000000" pitchFamily="2" charset="-78"/>
            </a:endParaRPr>
          </a:p>
          <a:p>
            <a:pPr algn="r" rtl="1"/>
            <a:r>
              <a:rPr lang="fa-IR" sz="4000" dirty="0">
                <a:cs typeface="B Zar" panose="00000400000000000000" pitchFamily="2" charset="-78"/>
              </a:rPr>
              <a:t>چهار رفتار بنیادی برای بدست آوردن اختیار غیر رسمی چیست؟</a:t>
            </a:r>
          </a:p>
        </p:txBody>
      </p:sp>
    </p:spTree>
    <p:extLst>
      <p:ext uri="{BB962C8B-B14F-4D97-AF65-F5344CB8AC3E}">
        <p14:creationId xmlns:p14="http://schemas.microsoft.com/office/powerpoint/2010/main" val="97591363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4381224" y="7574679"/>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a:off x="13918610" y="8394229"/>
            <a:ext cx="5185216" cy="5132702"/>
          </a:xfrm>
          <a:prstGeom prst="line">
            <a:avLst/>
          </a:prstGeom>
          <a:ln w="28575" cap="flat">
            <a:solidFill>
              <a:srgbClr val="8CA9AD"/>
            </a:solidFill>
            <a:prstDash val="solid"/>
            <a:headEnd type="none" w="sm" len="sm"/>
            <a:tailEnd type="none" w="sm" len="sm"/>
          </a:ln>
        </p:spPr>
      </p:sp>
      <p:sp>
        <p:nvSpPr>
          <p:cNvPr id="6" name="AutoShape 6"/>
          <p:cNvSpPr/>
          <p:nvPr/>
        </p:nvSpPr>
        <p:spPr>
          <a:xfrm>
            <a:off x="13704664" y="8706905"/>
            <a:ext cx="5038853" cy="5038853"/>
          </a:xfrm>
          <a:prstGeom prst="line">
            <a:avLst/>
          </a:prstGeom>
          <a:ln w="28575" cap="flat">
            <a:solidFill>
              <a:srgbClr val="8CA9AD"/>
            </a:solidFill>
            <a:prstDash val="solid"/>
            <a:headEnd type="none" w="sm" len="sm"/>
            <a:tailEnd type="none" w="sm" len="sm"/>
          </a:ln>
        </p:spPr>
      </p:sp>
      <p:sp>
        <p:nvSpPr>
          <p:cNvPr id="7" name="AutoShape 7"/>
          <p:cNvSpPr/>
          <p:nvPr/>
        </p:nvSpPr>
        <p:spPr>
          <a:xfrm>
            <a:off x="13525062" y="9065375"/>
            <a:ext cx="4867141" cy="4867141"/>
          </a:xfrm>
          <a:prstGeom prst="line">
            <a:avLst/>
          </a:prstGeom>
          <a:ln w="28575" cap="flat">
            <a:solidFill>
              <a:srgbClr val="8CA9AD"/>
            </a:solidFill>
            <a:prstDash val="solid"/>
            <a:headEnd type="none" w="sm" len="sm"/>
            <a:tailEnd type="none" w="sm" len="sm"/>
          </a:ln>
        </p:spPr>
      </p:sp>
      <p:sp>
        <p:nvSpPr>
          <p:cNvPr id="8" name="AutoShape 8"/>
          <p:cNvSpPr/>
          <p:nvPr/>
        </p:nvSpPr>
        <p:spPr>
          <a:xfrm>
            <a:off x="13398407" y="9451643"/>
            <a:ext cx="4690515" cy="4690515"/>
          </a:xfrm>
          <a:prstGeom prst="line">
            <a:avLst/>
          </a:prstGeom>
          <a:ln w="28575" cap="flat">
            <a:solidFill>
              <a:srgbClr val="8CA9AD"/>
            </a:solidFill>
            <a:prstDash val="solid"/>
            <a:headEnd type="none" w="sm" len="sm"/>
            <a:tailEnd type="none" w="sm" len="sm"/>
          </a:ln>
        </p:spPr>
      </p:sp>
      <p:sp>
        <p:nvSpPr>
          <p:cNvPr id="9" name="AutoShape 9"/>
          <p:cNvSpPr/>
          <p:nvPr/>
        </p:nvSpPr>
        <p:spPr>
          <a:xfrm>
            <a:off x="13254553" y="9891320"/>
            <a:ext cx="4347674" cy="4347674"/>
          </a:xfrm>
          <a:prstGeom prst="line">
            <a:avLst/>
          </a:prstGeom>
          <a:ln w="28575" cap="flat">
            <a:solidFill>
              <a:srgbClr val="8CA9AD"/>
            </a:solidFill>
            <a:prstDash val="solid"/>
            <a:headEnd type="none" w="sm" len="sm"/>
            <a:tailEnd type="none" w="sm" len="sm"/>
          </a:ln>
        </p:spPr>
      </p:sp>
      <p:sp>
        <p:nvSpPr>
          <p:cNvPr id="10" name="TextBox 10"/>
          <p:cNvSpPr txBox="1"/>
          <p:nvPr/>
        </p:nvSpPr>
        <p:spPr>
          <a:xfrm>
            <a:off x="2710979" y="4482841"/>
            <a:ext cx="12866041" cy="3911264"/>
          </a:xfrm>
          <a:prstGeom prst="rect">
            <a:avLst/>
          </a:prstGeom>
        </p:spPr>
        <p:txBody>
          <a:bodyPr lIns="0" tIns="0" rIns="0" bIns="0" rtlCol="0" anchor="t">
            <a:spAutoFit/>
          </a:bodyPr>
          <a:lstStyle/>
          <a:p>
            <a:pPr algn="ctr" rtl="1">
              <a:lnSpc>
                <a:spcPts val="9999"/>
              </a:lnSpc>
            </a:pPr>
            <a:r>
              <a:rPr lang="fa-IR" sz="9999" b="1" dirty="0">
                <a:solidFill>
                  <a:srgbClr val="7ED957"/>
                </a:solidFill>
                <a:latin typeface="Kollektif Bold"/>
                <a:ea typeface="Kollektif Bold"/>
                <a:cs typeface="B Homa" panose="00000400000000000000" pitchFamily="2" charset="-78"/>
                <a:sym typeface="Kollektif Bold"/>
              </a:rPr>
              <a:t>آغاز کردن پروژه :</a:t>
            </a:r>
          </a:p>
          <a:p>
            <a:pPr algn="ctr" rtl="1">
              <a:lnSpc>
                <a:spcPts val="9999"/>
              </a:lnSpc>
            </a:pPr>
            <a:r>
              <a:rPr lang="fa-IR" sz="9999" b="1" dirty="0">
                <a:solidFill>
                  <a:srgbClr val="7ED957"/>
                </a:solidFill>
                <a:latin typeface="Kollektif Bold"/>
                <a:ea typeface="Kollektif Bold"/>
                <a:cs typeface="B Homa" panose="00000400000000000000" pitchFamily="2" charset="-78"/>
                <a:sym typeface="Kollektif Bold"/>
              </a:rPr>
              <a:t>پیش رفتن یا دور خود چرخیدن؟</a:t>
            </a:r>
          </a:p>
        </p:txBody>
      </p:sp>
      <p:grpSp>
        <p:nvGrpSpPr>
          <p:cNvPr id="12" name="Group 12"/>
          <p:cNvGrpSpPr/>
          <p:nvPr/>
        </p:nvGrpSpPr>
        <p:grpSpPr>
          <a:xfrm rot="2700000">
            <a:off x="-1376391" y="-3093321"/>
            <a:ext cx="7415398" cy="3565095"/>
            <a:chOff x="0" y="0"/>
            <a:chExt cx="660400" cy="317500"/>
          </a:xfrm>
        </p:grpSpPr>
        <p:sp>
          <p:nvSpPr>
            <p:cNvPr id="13" name="Freeform 1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4" name="TextBox 1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5" name="AutoShape 15"/>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16" name="AutoShape 16"/>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17" name="AutoShape 17"/>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18" name="AutoShape 18"/>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19" name="AutoShape 19"/>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20" name="AutoShape 20"/>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21" name="AutoShape 21"/>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22" name="AutoShape 22"/>
          <p:cNvSpPr/>
          <p:nvPr/>
        </p:nvSpPr>
        <p:spPr>
          <a:xfrm>
            <a:off x="-2509797" y="905760"/>
            <a:ext cx="2628598" cy="2671969"/>
          </a:xfrm>
          <a:prstGeom prst="line">
            <a:avLst/>
          </a:prstGeom>
          <a:ln w="28575" cap="flat">
            <a:solidFill>
              <a:srgbClr val="8CA9AD"/>
            </a:solidFill>
            <a:prstDash val="solid"/>
            <a:headEnd type="none" w="sm" len="sm"/>
            <a:tailEnd type="none" w="sm" len="sm"/>
          </a:ln>
        </p:spPr>
      </p:sp>
      <p:sp>
        <p:nvSpPr>
          <p:cNvPr id="23" name="Freeform 23"/>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24"/>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26"/>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Freeform 27"/>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8" name="Freeform 28"/>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0" name="Freeform 30"/>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Freeform 31"/>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Freeform 32"/>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Freeform 33"/>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Freeform 34"/>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Freeform 35"/>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6" name="Freeform 36"/>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7" name="Freeform 37"/>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8" name="Freeform 38"/>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9" name="Freeform 39"/>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0" name="Freeform 25">
            <a:extLst>
              <a:ext uri="{FF2B5EF4-FFF2-40B4-BE49-F238E27FC236}">
                <a16:creationId xmlns:a16="http://schemas.microsoft.com/office/drawing/2014/main" id="{3BE65E76-0219-44DD-B457-B75F415B31F0}"/>
              </a:ext>
            </a:extLst>
          </p:cNvPr>
          <p:cNvSpPr/>
          <p:nvPr/>
        </p:nvSpPr>
        <p:spPr>
          <a:xfrm rot="5400000" flipH="1" flipV="1">
            <a:off x="7015384" y="1711211"/>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1" name="Freeform 25">
            <a:extLst>
              <a:ext uri="{FF2B5EF4-FFF2-40B4-BE49-F238E27FC236}">
                <a16:creationId xmlns:a16="http://schemas.microsoft.com/office/drawing/2014/main" id="{46F0587E-DCEA-42F7-B778-111B8598BCDB}"/>
              </a:ext>
            </a:extLst>
          </p:cNvPr>
          <p:cNvSpPr/>
          <p:nvPr/>
        </p:nvSpPr>
        <p:spPr>
          <a:xfrm rot="10800000" flipH="1" flipV="1">
            <a:off x="7015383" y="758905"/>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2" name="Freeform 25">
            <a:extLst>
              <a:ext uri="{FF2B5EF4-FFF2-40B4-BE49-F238E27FC236}">
                <a16:creationId xmlns:a16="http://schemas.microsoft.com/office/drawing/2014/main" id="{CB983DFA-EE73-4F19-8C5A-1EA8C57C64A8}"/>
              </a:ext>
            </a:extLst>
          </p:cNvPr>
          <p:cNvSpPr/>
          <p:nvPr/>
        </p:nvSpPr>
        <p:spPr>
          <a:xfrm rot="16200000" flipH="1" flipV="1">
            <a:off x="8099192" y="756796"/>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3" name="Freeform 25">
            <a:extLst>
              <a:ext uri="{FF2B5EF4-FFF2-40B4-BE49-F238E27FC236}">
                <a16:creationId xmlns:a16="http://schemas.microsoft.com/office/drawing/2014/main" id="{304B33D4-8404-4123-916A-71B4E5882169}"/>
              </a:ext>
            </a:extLst>
          </p:cNvPr>
          <p:cNvSpPr/>
          <p:nvPr/>
        </p:nvSpPr>
        <p:spPr>
          <a:xfrm flipH="1" flipV="1">
            <a:off x="8441191" y="2078491"/>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4" name="TextBox 43">
            <a:extLst>
              <a:ext uri="{FF2B5EF4-FFF2-40B4-BE49-F238E27FC236}">
                <a16:creationId xmlns:a16="http://schemas.microsoft.com/office/drawing/2014/main" id="{16442941-AEAE-4A13-92B4-A16AB7C91D33}"/>
              </a:ext>
            </a:extLst>
          </p:cNvPr>
          <p:cNvSpPr txBox="1"/>
          <p:nvPr/>
        </p:nvSpPr>
        <p:spPr>
          <a:xfrm>
            <a:off x="8641095" y="1990764"/>
            <a:ext cx="532591" cy="1015663"/>
          </a:xfrm>
          <a:prstGeom prst="rect">
            <a:avLst/>
          </a:prstGeom>
          <a:noFill/>
        </p:spPr>
        <p:txBody>
          <a:bodyPr wrap="square" rtlCol="0">
            <a:spAutoFit/>
          </a:bodyPr>
          <a:lstStyle/>
          <a:p>
            <a:pPr algn="ctr"/>
            <a:r>
              <a:rPr lang="en-US" sz="6000" b="1" dirty="0">
                <a:solidFill>
                  <a:schemeClr val="bg1"/>
                </a:solidFill>
              </a:rPr>
              <a:t>3</a:t>
            </a:r>
          </a:p>
        </p:txBody>
      </p:sp>
    </p:spTree>
    <p:extLst>
      <p:ext uri="{BB962C8B-B14F-4D97-AF65-F5344CB8AC3E}">
        <p14:creationId xmlns:p14="http://schemas.microsoft.com/office/powerpoint/2010/main" val="38124460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825313" y="961281"/>
            <a:ext cx="5480392" cy="744435"/>
          </a:xfrm>
          <a:prstGeom prst="rect">
            <a:avLst/>
          </a:prstGeom>
        </p:spPr>
        <p:txBody>
          <a:bodyPr lIns="0" tIns="0" rIns="0" bIns="0" rtlCol="0" anchor="t">
            <a:spAutoFit/>
          </a:bodyPr>
          <a:lstStyle/>
          <a:p>
            <a:pPr algn="r" rtl="1">
              <a:lnSpc>
                <a:spcPts val="5544"/>
              </a:lnSpc>
            </a:pPr>
            <a:r>
              <a:rPr lang="fa-IR" sz="5600" b="1" dirty="0">
                <a:solidFill>
                  <a:srgbClr val="7ED957"/>
                </a:solidFill>
                <a:latin typeface="Kollektif Bold"/>
                <a:ea typeface="Kollektif Bold"/>
                <a:cs typeface="B Zar" panose="00000400000000000000" pitchFamily="2" charset="-78"/>
                <a:sym typeface="Kollektif Bold"/>
              </a:rPr>
              <a:t>خزش محدوده</a:t>
            </a:r>
            <a:endParaRPr lang="en-US" sz="5600" b="1" dirty="0">
              <a:solidFill>
                <a:srgbClr val="7ED957"/>
              </a:solidFill>
              <a:latin typeface="Kollektif Bold"/>
              <a:ea typeface="Kollektif Bold"/>
              <a:cs typeface="B Zar" panose="00000400000000000000" pitchFamily="2" charset="-78"/>
              <a:sym typeface="Kollektif Bold"/>
            </a:endParaRPr>
          </a:p>
        </p:txBody>
      </p:sp>
      <p:sp>
        <p:nvSpPr>
          <p:cNvPr id="3" name="Freeform 3"/>
          <p:cNvSpPr/>
          <p:nvPr/>
        </p:nvSpPr>
        <p:spPr>
          <a:xfrm rot="-10800000">
            <a:off x="9525" y="59136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83809" y="59422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70260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0"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400000">
            <a:off x="1083809"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a:off x="1083809"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0800000">
            <a:off x="3321750"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3321750" y="703557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5400000">
            <a:off x="4405559"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223794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3321750"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rot="5400000">
            <a:off x="0"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9585314" y="2187080"/>
            <a:ext cx="5056399" cy="758541"/>
          </a:xfrm>
          <a:prstGeom prst="rect">
            <a:avLst/>
          </a:prstGeom>
        </p:spPr>
        <p:txBody>
          <a:bodyPr lIns="0" tIns="0" rIns="0" bIns="0" rtlCol="0" anchor="t">
            <a:spAutoFit/>
          </a:bodyPr>
          <a:lstStyle/>
          <a:p>
            <a:pPr marL="601980" lvl="1" indent="-342900" algn="r" rtl="1">
              <a:lnSpc>
                <a:spcPts val="2879"/>
              </a:lnSpc>
              <a:buFont typeface="Arial" panose="020B0604020202020204" pitchFamily="34" charset="0"/>
              <a:buChar char="•"/>
            </a:pPr>
            <a:r>
              <a:rPr lang="fa-IR" sz="2800" dirty="0">
                <a:solidFill>
                  <a:srgbClr val="545454"/>
                </a:solidFill>
                <a:latin typeface="DM Sans"/>
                <a:ea typeface="DM Sans"/>
                <a:cs typeface="B Zar" panose="00000400000000000000" pitchFamily="2" charset="-78"/>
                <a:sym typeface="DM Sans"/>
              </a:rPr>
              <a:t>تمایل پروژه برای تغییر و تبدیل شدن به هیولایی غیرقابل کنترل</a:t>
            </a:r>
            <a:endParaRPr lang="en-US" sz="2800" dirty="0">
              <a:solidFill>
                <a:srgbClr val="545454"/>
              </a:solidFill>
              <a:latin typeface="DM Sans"/>
              <a:ea typeface="DM Sans"/>
              <a:cs typeface="B Zar" panose="00000400000000000000" pitchFamily="2" charset="-78"/>
              <a:sym typeface="DM Sans"/>
            </a:endParaRPr>
          </a:p>
        </p:txBody>
      </p:sp>
      <p:grpSp>
        <p:nvGrpSpPr>
          <p:cNvPr id="18" name="Group 18"/>
          <p:cNvGrpSpPr/>
          <p:nvPr/>
        </p:nvGrpSpPr>
        <p:grpSpPr>
          <a:xfrm>
            <a:off x="13123603" y="5475036"/>
            <a:ext cx="8847511" cy="8855676"/>
            <a:chOff x="0" y="0"/>
            <a:chExt cx="11796681" cy="11807568"/>
          </a:xfrm>
        </p:grpSpPr>
        <p:grpSp>
          <p:nvGrpSpPr>
            <p:cNvPr id="19" name="Group 19"/>
            <p:cNvGrpSpPr/>
            <p:nvPr/>
          </p:nvGrpSpPr>
          <p:grpSpPr>
            <a:xfrm rot="2700000">
              <a:off x="1676828" y="2799524"/>
              <a:ext cx="9887197" cy="4753460"/>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23" name="AutoShape 23"/>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24" name="AutoShape 24"/>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25" name="AutoShape 25"/>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26" name="AutoShape 26"/>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27" name="AutoShape 27"/>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28" name="AutoShape 28"/>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29" name="AutoShape 29"/>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30" name="AutoShape 30"/>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sp>
        <p:nvSpPr>
          <p:cNvPr id="35" name="TextBox 16">
            <a:extLst>
              <a:ext uri="{FF2B5EF4-FFF2-40B4-BE49-F238E27FC236}">
                <a16:creationId xmlns:a16="http://schemas.microsoft.com/office/drawing/2014/main" id="{9E1CC99A-696F-4583-9DFD-BA4AB673D20E}"/>
              </a:ext>
            </a:extLst>
          </p:cNvPr>
          <p:cNvSpPr txBox="1"/>
          <p:nvPr/>
        </p:nvSpPr>
        <p:spPr>
          <a:xfrm>
            <a:off x="6297113" y="5898755"/>
            <a:ext cx="5056399" cy="2246128"/>
          </a:xfrm>
          <a:prstGeom prst="rect">
            <a:avLst/>
          </a:prstGeom>
        </p:spPr>
        <p:txBody>
          <a:bodyPr lIns="0" tIns="0" rIns="0" bIns="0" rtlCol="0" anchor="t">
            <a:spAutoFit/>
          </a:bodyPr>
          <a:lstStyle/>
          <a:p>
            <a:pPr marL="601980" lvl="1" indent="-342900" algn="r" rtl="1">
              <a:lnSpc>
                <a:spcPts val="2879"/>
              </a:lnSpc>
              <a:buFont typeface="Arial" panose="020B0604020202020204" pitchFamily="34" charset="0"/>
              <a:buChar char="•"/>
            </a:pPr>
            <a:r>
              <a:rPr lang="fa-IR" sz="2800" dirty="0">
                <a:solidFill>
                  <a:srgbClr val="545454"/>
                </a:solidFill>
                <a:latin typeface="DM Sans"/>
                <a:ea typeface="DM Sans"/>
                <a:cs typeface="B Zar" panose="00000400000000000000" pitchFamily="2" charset="-78"/>
                <a:sym typeface="DM Sans"/>
              </a:rPr>
              <a:t>آغاز کردن مهم ترین گام از پنج گام فرآیند مدیریت پروژه است در گام آغازین حتی کج فهمی کوچکی در مورد پروژه می تواند در ادامه مسیر فاجعه آفرین باشد به این اصل حساسیت به شرایط اولیه می گویند</a:t>
            </a:r>
            <a:endParaRPr lang="en-US" sz="2800" dirty="0">
              <a:solidFill>
                <a:srgbClr val="545454"/>
              </a:solidFill>
              <a:latin typeface="DM Sans"/>
              <a:ea typeface="DM Sans"/>
              <a:cs typeface="B Zar" panose="00000400000000000000" pitchFamily="2" charset="-78"/>
              <a:sym typeface="DM Sans"/>
            </a:endParaRPr>
          </a:p>
        </p:txBody>
      </p:sp>
      <p:sp>
        <p:nvSpPr>
          <p:cNvPr id="37" name="TextBox 2">
            <a:extLst>
              <a:ext uri="{FF2B5EF4-FFF2-40B4-BE49-F238E27FC236}">
                <a16:creationId xmlns:a16="http://schemas.microsoft.com/office/drawing/2014/main" id="{C7D45F7B-5236-4C7E-A1C7-B9F597922AAE}"/>
              </a:ext>
            </a:extLst>
          </p:cNvPr>
          <p:cNvSpPr txBox="1"/>
          <p:nvPr/>
        </p:nvSpPr>
        <p:spPr>
          <a:xfrm>
            <a:off x="5410200" y="3726676"/>
            <a:ext cx="5480392" cy="1449756"/>
          </a:xfrm>
          <a:prstGeom prst="rect">
            <a:avLst/>
          </a:prstGeom>
        </p:spPr>
        <p:txBody>
          <a:bodyPr lIns="0" tIns="0" rIns="0" bIns="0" rtlCol="0" anchor="t">
            <a:spAutoFit/>
          </a:bodyPr>
          <a:lstStyle/>
          <a:p>
            <a:pPr algn="r" rtl="1">
              <a:lnSpc>
                <a:spcPts val="5544"/>
              </a:lnSpc>
            </a:pPr>
            <a:r>
              <a:rPr lang="fa-IR" sz="5600" b="1" dirty="0">
                <a:solidFill>
                  <a:srgbClr val="7ED957"/>
                </a:solidFill>
                <a:latin typeface="Kollektif Bold"/>
                <a:ea typeface="Kollektif Bold"/>
                <a:cs typeface="B Zar" panose="00000400000000000000" pitchFamily="2" charset="-78"/>
                <a:sym typeface="Kollektif Bold"/>
              </a:rPr>
              <a:t>حساسیت به شرایط اولیه</a:t>
            </a:r>
            <a:endParaRPr lang="en-US" sz="5600" b="1" dirty="0">
              <a:solidFill>
                <a:srgbClr val="7ED957"/>
              </a:solidFill>
              <a:latin typeface="Kollektif Bold"/>
              <a:ea typeface="Kollektif Bold"/>
              <a:cs typeface="B Zar" panose="00000400000000000000" pitchFamily="2" charset="-78"/>
              <a:sym typeface="Kollektif Bold"/>
            </a:endParaRPr>
          </a:p>
        </p:txBody>
      </p:sp>
    </p:spTree>
    <p:extLst>
      <p:ext uri="{BB962C8B-B14F-4D97-AF65-F5344CB8AC3E}">
        <p14:creationId xmlns:p14="http://schemas.microsoft.com/office/powerpoint/2010/main" val="17095673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2700000">
            <a:off x="-2693793" y="7510422"/>
            <a:ext cx="7415398" cy="3565095"/>
            <a:chOff x="0" y="0"/>
            <a:chExt cx="660400" cy="317500"/>
          </a:xfrm>
        </p:grpSpPr>
        <p:sp>
          <p:nvSpPr>
            <p:cNvPr id="5" name="Freeform 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6" name="TextBox 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19" name="Group 19"/>
          <p:cNvGrpSpPr/>
          <p:nvPr/>
        </p:nvGrpSpPr>
        <p:grpSpPr>
          <a:xfrm rot="-2700000">
            <a:off x="14034654" y="-4091495"/>
            <a:ext cx="7415398" cy="3565095"/>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sp>
      <p:sp>
        <p:nvSpPr>
          <p:cNvPr id="23" name="AutoShape 23"/>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sp>
      <p:sp>
        <p:nvSpPr>
          <p:cNvPr id="24" name="AutoShape 24"/>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sp>
      <p:sp>
        <p:nvSpPr>
          <p:cNvPr id="25" name="AutoShape 25"/>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sp>
      <p:sp>
        <p:nvSpPr>
          <p:cNvPr id="26" name="AutoShape 26"/>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sp>
      <p:sp>
        <p:nvSpPr>
          <p:cNvPr id="2" name="TextBox 1">
            <a:extLst>
              <a:ext uri="{FF2B5EF4-FFF2-40B4-BE49-F238E27FC236}">
                <a16:creationId xmlns:a16="http://schemas.microsoft.com/office/drawing/2014/main" id="{DE9EFECC-9BE7-47C3-A4AA-01C64B23E0F0}"/>
              </a:ext>
            </a:extLst>
          </p:cNvPr>
          <p:cNvSpPr txBox="1"/>
          <p:nvPr/>
        </p:nvSpPr>
        <p:spPr>
          <a:xfrm>
            <a:off x="3156174" y="2635121"/>
            <a:ext cx="10741519" cy="5016758"/>
          </a:xfrm>
          <a:prstGeom prst="rect">
            <a:avLst/>
          </a:prstGeom>
          <a:noFill/>
        </p:spPr>
        <p:txBody>
          <a:bodyPr wrap="square" rtlCol="0">
            <a:spAutoFit/>
          </a:bodyPr>
          <a:lstStyle/>
          <a:p>
            <a:pPr algn="r" rtl="1"/>
            <a:r>
              <a:rPr lang="fa-IR" sz="3200" dirty="0">
                <a:cs typeface="B Zar" panose="00000400000000000000" pitchFamily="2" charset="-78"/>
              </a:rPr>
              <a:t>این پروژه بر چه کسانی تاثیر می گذارد ؟</a:t>
            </a:r>
          </a:p>
          <a:p>
            <a:pPr algn="r" rtl="1"/>
            <a:r>
              <a:rPr lang="fa-IR" sz="3200" dirty="0">
                <a:cs typeface="B Zar" panose="00000400000000000000" pitchFamily="2" charset="-78"/>
              </a:rPr>
              <a:t>چه کسانی موفقیت را تعریف می کنند و انتظاراتشان چیست؟</a:t>
            </a:r>
          </a:p>
          <a:p>
            <a:pPr algn="r" rtl="1"/>
            <a:r>
              <a:rPr lang="fa-IR" sz="3200" dirty="0">
                <a:cs typeface="B Zar" panose="00000400000000000000" pitchFamily="2" charset="-78"/>
              </a:rPr>
              <a:t>محدودیت های پروژه چیست؟</a:t>
            </a:r>
          </a:p>
          <a:p>
            <a:pPr algn="r" rtl="1"/>
            <a:r>
              <a:rPr lang="fa-IR" sz="3200" dirty="0">
                <a:cs typeface="B Zar" panose="00000400000000000000" pitchFamily="2" charset="-78"/>
              </a:rPr>
              <a:t>درک مشترک خروجی های پروژه را چگونه ایجاد می کنید؟</a:t>
            </a:r>
          </a:p>
          <a:p>
            <a:pPr algn="r" rtl="1"/>
            <a:endParaRPr lang="fa-IR" sz="3200" dirty="0">
              <a:cs typeface="B Zar" panose="00000400000000000000" pitchFamily="2" charset="-78"/>
            </a:endParaRPr>
          </a:p>
          <a:p>
            <a:pPr algn="r" rtl="1"/>
            <a:r>
              <a:rPr lang="fa-IR" sz="3200" dirty="0">
                <a:cs typeface="B Zar" panose="00000400000000000000" pitchFamily="2" charset="-78"/>
              </a:rPr>
              <a:t>برای شناسایی جواب سوال های بالا باید از گام های پایین پیروی بکنیم: </a:t>
            </a:r>
          </a:p>
          <a:p>
            <a:pPr marL="514350" indent="-514350" algn="r" rtl="1">
              <a:buFont typeface="Wingdings" panose="05000000000000000000" pitchFamily="2" charset="2"/>
              <a:buChar char="Ø"/>
            </a:pPr>
            <a:r>
              <a:rPr lang="fa-IR" sz="3200" dirty="0">
                <a:cs typeface="B Zar" panose="00000400000000000000" pitchFamily="2" charset="-78"/>
              </a:rPr>
              <a:t>شناسایی تمام ذی نفعان </a:t>
            </a:r>
          </a:p>
          <a:p>
            <a:pPr marL="514350" indent="-514350" algn="r" rtl="1">
              <a:buFont typeface="Wingdings" panose="05000000000000000000" pitchFamily="2" charset="2"/>
              <a:buChar char="Ø"/>
            </a:pPr>
            <a:r>
              <a:rPr lang="fa-IR" sz="3200" dirty="0">
                <a:cs typeface="B Zar" panose="00000400000000000000" pitchFamily="2" charset="-78"/>
              </a:rPr>
              <a:t>شناسایی ذینفعان کلیدی </a:t>
            </a:r>
          </a:p>
          <a:p>
            <a:pPr marL="514350" indent="-514350" algn="r" rtl="1">
              <a:buFont typeface="Wingdings" panose="05000000000000000000" pitchFamily="2" charset="2"/>
              <a:buChar char="Ø"/>
            </a:pPr>
            <a:r>
              <a:rPr lang="fa-IR" sz="3200" dirty="0">
                <a:cs typeface="B Zar" panose="00000400000000000000" pitchFamily="2" charset="-78"/>
              </a:rPr>
              <a:t>مصاحبه کوثر با ذینفعان کلیدی</a:t>
            </a:r>
          </a:p>
          <a:p>
            <a:pPr algn="r" rtl="1"/>
            <a:endParaRPr lang="en-US" sz="3200" dirty="0">
              <a:cs typeface="B Zar" panose="00000400000000000000" pitchFamily="2" charset="-78"/>
            </a:endParaRPr>
          </a:p>
        </p:txBody>
      </p:sp>
    </p:spTree>
    <p:extLst>
      <p:ext uri="{BB962C8B-B14F-4D97-AF65-F5344CB8AC3E}">
        <p14:creationId xmlns:p14="http://schemas.microsoft.com/office/powerpoint/2010/main" val="11339815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2700000">
            <a:off x="-2693793" y="7510422"/>
            <a:ext cx="7415398" cy="3565095"/>
            <a:chOff x="0" y="0"/>
            <a:chExt cx="660400" cy="317500"/>
          </a:xfrm>
        </p:grpSpPr>
        <p:sp>
          <p:nvSpPr>
            <p:cNvPr id="5" name="Freeform 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6" name="TextBox 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19" name="Group 19"/>
          <p:cNvGrpSpPr/>
          <p:nvPr/>
        </p:nvGrpSpPr>
        <p:grpSpPr>
          <a:xfrm rot="-2700000">
            <a:off x="14034654" y="-4091495"/>
            <a:ext cx="7415398" cy="3565095"/>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sp>
      <p:sp>
        <p:nvSpPr>
          <p:cNvPr id="23" name="AutoShape 23"/>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sp>
      <p:sp>
        <p:nvSpPr>
          <p:cNvPr id="24" name="AutoShape 24"/>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sp>
      <p:sp>
        <p:nvSpPr>
          <p:cNvPr id="25" name="AutoShape 25"/>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sp>
      <p:sp>
        <p:nvSpPr>
          <p:cNvPr id="26" name="AutoShape 26"/>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sp>
      <p:sp>
        <p:nvSpPr>
          <p:cNvPr id="2" name="TextBox 1">
            <a:extLst>
              <a:ext uri="{FF2B5EF4-FFF2-40B4-BE49-F238E27FC236}">
                <a16:creationId xmlns:a16="http://schemas.microsoft.com/office/drawing/2014/main" id="{DE9EFECC-9BE7-47C3-A4AA-01C64B23E0F0}"/>
              </a:ext>
            </a:extLst>
          </p:cNvPr>
          <p:cNvSpPr txBox="1"/>
          <p:nvPr/>
        </p:nvSpPr>
        <p:spPr>
          <a:xfrm>
            <a:off x="3773240" y="736873"/>
            <a:ext cx="10741519" cy="1077218"/>
          </a:xfrm>
          <a:prstGeom prst="rect">
            <a:avLst/>
          </a:prstGeom>
          <a:noFill/>
        </p:spPr>
        <p:txBody>
          <a:bodyPr wrap="square" rtlCol="0">
            <a:spAutoFit/>
          </a:bodyPr>
          <a:lstStyle/>
          <a:p>
            <a:pPr algn="r" rtl="1"/>
            <a:r>
              <a:rPr lang="fa-IR" sz="3200" b="1" dirty="0">
                <a:cs typeface="B Zar" panose="00000400000000000000" pitchFamily="2" charset="-78"/>
              </a:rPr>
              <a:t>ذی نفع : </a:t>
            </a:r>
            <a:r>
              <a:rPr lang="fa-IR" sz="3200" dirty="0">
                <a:cs typeface="B Zar" panose="00000400000000000000" pitchFamily="2" charset="-78"/>
              </a:rPr>
              <a:t> شخص یا سازمانی که به طور فعال در پروژه مشارکت می کند یا به طور مثبت یا منفی تحت تاثیر آن قرار می گیرد.</a:t>
            </a:r>
            <a:endParaRPr lang="en-US" sz="3200" dirty="0">
              <a:cs typeface="B Zar" panose="00000400000000000000" pitchFamily="2" charset="-78"/>
            </a:endParaRPr>
          </a:p>
        </p:txBody>
      </p:sp>
      <p:sp>
        <p:nvSpPr>
          <p:cNvPr id="14" name="TextBox 13">
            <a:extLst>
              <a:ext uri="{FF2B5EF4-FFF2-40B4-BE49-F238E27FC236}">
                <a16:creationId xmlns:a16="http://schemas.microsoft.com/office/drawing/2014/main" id="{292BE9A4-C8D5-465F-9EF7-D7FF3F482DA5}"/>
              </a:ext>
            </a:extLst>
          </p:cNvPr>
          <p:cNvSpPr txBox="1"/>
          <p:nvPr/>
        </p:nvSpPr>
        <p:spPr>
          <a:xfrm>
            <a:off x="3736481" y="2232735"/>
            <a:ext cx="10741519" cy="1782539"/>
          </a:xfrm>
          <a:prstGeom prst="rect">
            <a:avLst/>
          </a:prstGeom>
          <a:noFill/>
        </p:spPr>
        <p:txBody>
          <a:bodyPr wrap="square" rtlCol="0">
            <a:spAutoFit/>
          </a:bodyPr>
          <a:lstStyle/>
          <a:p>
            <a:pPr algn="r" rtl="1">
              <a:lnSpc>
                <a:spcPts val="5544"/>
              </a:lnSpc>
            </a:pPr>
            <a:r>
              <a:rPr lang="fa-IR" sz="5400" b="1" dirty="0">
                <a:solidFill>
                  <a:srgbClr val="7ED957"/>
                </a:solidFill>
                <a:latin typeface="Kollektif Bold"/>
                <a:cs typeface="B Zar" panose="00000400000000000000" pitchFamily="2" charset="-78"/>
              </a:rPr>
              <a:t>شناسایی تمام ذی نفعان </a:t>
            </a:r>
          </a:p>
          <a:p>
            <a:pPr algn="r" rtl="1"/>
            <a:r>
              <a:rPr lang="fa-IR" sz="3200" dirty="0">
                <a:cs typeface="B Zar" panose="00000400000000000000" pitchFamily="2" charset="-78"/>
              </a:rPr>
              <a:t>ابزار:</a:t>
            </a:r>
          </a:p>
          <a:p>
            <a:pPr algn="r" rtl="1"/>
            <a:r>
              <a:rPr lang="fa-IR" sz="3200" dirty="0">
                <a:cs typeface="B Zar" panose="00000400000000000000" pitchFamily="2" charset="-78"/>
              </a:rPr>
              <a:t>طوفان فکری</a:t>
            </a:r>
            <a:endParaRPr lang="en-US" sz="3200" dirty="0">
              <a:cs typeface="B Zar" panose="00000400000000000000" pitchFamily="2" charset="-78"/>
            </a:endParaRPr>
          </a:p>
        </p:txBody>
      </p:sp>
      <p:sp>
        <p:nvSpPr>
          <p:cNvPr id="15" name="TextBox 14">
            <a:extLst>
              <a:ext uri="{FF2B5EF4-FFF2-40B4-BE49-F238E27FC236}">
                <a16:creationId xmlns:a16="http://schemas.microsoft.com/office/drawing/2014/main" id="{12EE2F8F-3EA0-4157-975D-42A9E4DF1395}"/>
              </a:ext>
            </a:extLst>
          </p:cNvPr>
          <p:cNvSpPr txBox="1"/>
          <p:nvPr/>
        </p:nvSpPr>
        <p:spPr>
          <a:xfrm>
            <a:off x="3810771" y="3997981"/>
            <a:ext cx="10741519" cy="4524315"/>
          </a:xfrm>
          <a:prstGeom prst="rect">
            <a:avLst/>
          </a:prstGeom>
          <a:noFill/>
        </p:spPr>
        <p:txBody>
          <a:bodyPr wrap="square" rtlCol="0">
            <a:spAutoFit/>
          </a:bodyPr>
          <a:lstStyle/>
          <a:p>
            <a:pPr marL="457200" indent="-457200" algn="r" rtl="1">
              <a:buFont typeface="Wingdings" panose="05000000000000000000" pitchFamily="2" charset="2"/>
              <a:buChar char="Ø"/>
            </a:pPr>
            <a:r>
              <a:rPr lang="fa-IR" sz="3200" dirty="0">
                <a:cs typeface="B Zar" panose="00000400000000000000" pitchFamily="2" charset="-78"/>
              </a:rPr>
              <a:t>هنگام بارگذاری طوفان فکری از تیمتان یا هم تیمی های تان دعوت کنید که در بررسی اولویت های پروژه شرکت کنند این کار باعث می شود که آن ها احساس احترام پیدا بکنند و توانایی هایشان برایتان مهم است باعث می شود در پروژه سعی و تلاش بیشتری انجام بدهند.</a:t>
            </a:r>
          </a:p>
          <a:p>
            <a:pPr marL="457200" indent="-457200" algn="r" rtl="1">
              <a:buFont typeface="Wingdings" panose="05000000000000000000" pitchFamily="2" charset="2"/>
              <a:buChar char="Ø"/>
            </a:pPr>
            <a:r>
              <a:rPr lang="fa-IR" sz="3200" dirty="0">
                <a:cs typeface="B Zar" panose="00000400000000000000" pitchFamily="2" charset="-78"/>
              </a:rPr>
              <a:t>علم عصب شناسی نیز نشان می دهد که تفکر خطی خوب است اما طوفان فکری بهتر است.</a:t>
            </a:r>
          </a:p>
          <a:p>
            <a:pPr marL="457200" indent="-457200" algn="r" rtl="1">
              <a:buFont typeface="Wingdings" panose="05000000000000000000" pitchFamily="2" charset="2"/>
              <a:buChar char="Ø"/>
            </a:pPr>
            <a:r>
              <a:rPr lang="fa-IR" sz="3200" dirty="0">
                <a:cs typeface="B Zar" panose="00000400000000000000" pitchFamily="2" charset="-78"/>
              </a:rPr>
              <a:t>از تفکر تصادفی یا یاداشت گذاری استفاده بکنید و یا نقشه های فکری ایجاد بکنید.</a:t>
            </a:r>
          </a:p>
          <a:p>
            <a:pPr marL="457200" indent="-457200" algn="r" rtl="1">
              <a:buFont typeface="Wingdings" panose="05000000000000000000" pitchFamily="2" charset="2"/>
              <a:buChar char="Ø"/>
            </a:pPr>
            <a:r>
              <a:rPr lang="fa-IR" sz="3200" dirty="0">
                <a:cs typeface="B Zar" panose="00000400000000000000" pitchFamily="2" charset="-78"/>
              </a:rPr>
              <a:t>اگر خودتان تنها لیست ذینفعان رو ایجاد کنید تقریبا همیشه عده ای را از قلم می اندازید.</a:t>
            </a:r>
            <a:endParaRPr lang="en-US" sz="3200" dirty="0">
              <a:cs typeface="B Zar" panose="00000400000000000000" pitchFamily="2" charset="-78"/>
            </a:endParaRPr>
          </a:p>
        </p:txBody>
      </p:sp>
    </p:spTree>
    <p:extLst>
      <p:ext uri="{BB962C8B-B14F-4D97-AF65-F5344CB8AC3E}">
        <p14:creationId xmlns:p14="http://schemas.microsoft.com/office/powerpoint/2010/main" val="12194886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06175" y="2644775"/>
            <a:ext cx="10199942" cy="4308872"/>
          </a:xfrm>
          <a:prstGeom prst="rect">
            <a:avLst/>
          </a:prstGeom>
        </p:spPr>
        <p:txBody>
          <a:bodyPr wrap="square" lIns="0" tIns="0" rIns="0" bIns="0" rtlCol="0" anchor="t">
            <a:spAutoFit/>
          </a:bodyPr>
          <a:lstStyle/>
          <a:p>
            <a:pPr algn="r" rtl="1"/>
            <a:r>
              <a:rPr lang="fa-IR" sz="5600" b="1" dirty="0">
                <a:solidFill>
                  <a:srgbClr val="7ED957"/>
                </a:solidFill>
                <a:latin typeface="Kollektif Bold"/>
                <a:ea typeface="Kollektif Bold"/>
                <a:cs typeface="B Zar" panose="00000400000000000000" pitchFamily="2" charset="-78"/>
                <a:sym typeface="Kollektif Bold"/>
              </a:rPr>
              <a:t>کلید مهم مدیریت پروژه این است که هیچ وقت دید خود را محدود نکنید هرچه قدر که بیشتر تلاش بکنید که افراد تحت تأثیر پروژه را شناسایی بکنید احتمال شکست کم تر می شود.</a:t>
            </a:r>
            <a:endParaRPr lang="en-US" sz="5600" b="1" dirty="0">
              <a:solidFill>
                <a:srgbClr val="7ED957"/>
              </a:solidFill>
              <a:latin typeface="Kollektif Bold"/>
              <a:ea typeface="Kollektif Bold"/>
              <a:cs typeface="B Zar" panose="00000400000000000000" pitchFamily="2" charset="-78"/>
              <a:sym typeface="Kollektif Bold"/>
            </a:endParaRPr>
          </a:p>
        </p:txBody>
      </p:sp>
      <p:sp>
        <p:nvSpPr>
          <p:cNvPr id="3" name="Freeform 3"/>
          <p:cNvSpPr/>
          <p:nvPr/>
        </p:nvSpPr>
        <p:spPr>
          <a:xfrm rot="-10800000">
            <a:off x="9525" y="59136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83809" y="59422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70260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0"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400000">
            <a:off x="1083809"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a:off x="1083809"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0800000">
            <a:off x="3321750"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3321750" y="703557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5400000">
            <a:off x="4405559"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223794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3321750"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rot="5400000">
            <a:off x="0"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8" name="Group 18"/>
          <p:cNvGrpSpPr/>
          <p:nvPr/>
        </p:nvGrpSpPr>
        <p:grpSpPr>
          <a:xfrm>
            <a:off x="13123603" y="5475036"/>
            <a:ext cx="8847511" cy="8855676"/>
            <a:chOff x="0" y="0"/>
            <a:chExt cx="11796681" cy="11807568"/>
          </a:xfrm>
        </p:grpSpPr>
        <p:grpSp>
          <p:nvGrpSpPr>
            <p:cNvPr id="19" name="Group 19"/>
            <p:cNvGrpSpPr/>
            <p:nvPr/>
          </p:nvGrpSpPr>
          <p:grpSpPr>
            <a:xfrm rot="2700000">
              <a:off x="1676828" y="2799524"/>
              <a:ext cx="9887197" cy="4753460"/>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23" name="AutoShape 23"/>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24" name="AutoShape 24"/>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25" name="AutoShape 25"/>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26" name="AutoShape 26"/>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27" name="AutoShape 27"/>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28" name="AutoShape 28"/>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29" name="AutoShape 29"/>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30" name="AutoShape 30"/>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spTree>
    <p:extLst>
      <p:ext uri="{BB962C8B-B14F-4D97-AF65-F5344CB8AC3E}">
        <p14:creationId xmlns:p14="http://schemas.microsoft.com/office/powerpoint/2010/main" val="36400445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2700000">
            <a:off x="-2693793" y="7510422"/>
            <a:ext cx="7415398" cy="3565095"/>
            <a:chOff x="0" y="0"/>
            <a:chExt cx="660400" cy="317500"/>
          </a:xfrm>
        </p:grpSpPr>
        <p:sp>
          <p:nvSpPr>
            <p:cNvPr id="5" name="Freeform 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6" name="TextBox 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19" name="Group 19"/>
          <p:cNvGrpSpPr/>
          <p:nvPr/>
        </p:nvGrpSpPr>
        <p:grpSpPr>
          <a:xfrm rot="-2700000">
            <a:off x="14034654" y="-4091495"/>
            <a:ext cx="7415398" cy="3565095"/>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sp>
      <p:sp>
        <p:nvSpPr>
          <p:cNvPr id="23" name="AutoShape 23"/>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sp>
      <p:sp>
        <p:nvSpPr>
          <p:cNvPr id="24" name="AutoShape 24"/>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sp>
      <p:sp>
        <p:nvSpPr>
          <p:cNvPr id="25" name="AutoShape 25"/>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sp>
      <p:sp>
        <p:nvSpPr>
          <p:cNvPr id="26" name="AutoShape 26"/>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sp>
      <p:sp>
        <p:nvSpPr>
          <p:cNvPr id="2" name="TextBox 1">
            <a:extLst>
              <a:ext uri="{FF2B5EF4-FFF2-40B4-BE49-F238E27FC236}">
                <a16:creationId xmlns:a16="http://schemas.microsoft.com/office/drawing/2014/main" id="{DE9EFECC-9BE7-47C3-A4AA-01C64B23E0F0}"/>
              </a:ext>
            </a:extLst>
          </p:cNvPr>
          <p:cNvSpPr txBox="1"/>
          <p:nvPr/>
        </p:nvSpPr>
        <p:spPr>
          <a:xfrm>
            <a:off x="3773240" y="736873"/>
            <a:ext cx="10741519" cy="584775"/>
          </a:xfrm>
          <a:prstGeom prst="rect">
            <a:avLst/>
          </a:prstGeom>
          <a:noFill/>
        </p:spPr>
        <p:txBody>
          <a:bodyPr wrap="square" rtlCol="0">
            <a:spAutoFit/>
          </a:bodyPr>
          <a:lstStyle/>
          <a:p>
            <a:pPr algn="r" rtl="1"/>
            <a:r>
              <a:rPr lang="fa-IR" sz="3200" dirty="0">
                <a:cs typeface="B Zar" panose="00000400000000000000" pitchFamily="2" charset="-78"/>
              </a:rPr>
              <a:t>ذی نفع کلیدی : هرکسی که موفقیت پروژه را تعیین می کند.</a:t>
            </a:r>
            <a:endParaRPr lang="en-US" sz="3200" dirty="0">
              <a:cs typeface="B Zar" panose="00000400000000000000" pitchFamily="2" charset="-78"/>
            </a:endParaRPr>
          </a:p>
        </p:txBody>
      </p:sp>
      <p:pic>
        <p:nvPicPr>
          <p:cNvPr id="18" name="Picture 17">
            <a:extLst>
              <a:ext uri="{FF2B5EF4-FFF2-40B4-BE49-F238E27FC236}">
                <a16:creationId xmlns:a16="http://schemas.microsoft.com/office/drawing/2014/main" id="{28F25E9A-6884-4FC6-B18A-15B7D83F59B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2361" b="79583" l="38750" r="57266">
                        <a14:foregroundMark x1="52109" y1="33333" x2="52188" y2="39444"/>
                        <a14:foregroundMark x1="52891" y1="25000" x2="52344" y2="32500"/>
                        <a14:foregroundMark x1="56016" y1="21528" x2="55859" y2="48333"/>
                        <a14:foregroundMark x1="55859" y1="48333" x2="57266" y2="75833"/>
                        <a14:foregroundMark x1="56328" y1="21389" x2="47891" y2="24306"/>
                        <a14:foregroundMark x1="47891" y1="24306" x2="41016" y2="24722"/>
                        <a14:foregroundMark x1="41016" y1="24722" x2="39219" y2="25417"/>
                        <a14:foregroundMark x1="39219" y1="25417" x2="38750" y2="46944"/>
                        <a14:foregroundMark x1="38750" y1="46944" x2="40313" y2="78056"/>
                        <a14:foregroundMark x1="40313" y1="78056" x2="56094" y2="75417"/>
                        <a14:foregroundMark x1="56094" y1="75417" x2="56094" y2="75417"/>
                        <a14:foregroundMark x1="46094" y1="79583" x2="41250" y2="79722"/>
                        <a14:foregroundMark x1="41250" y1="79722" x2="39922" y2="78611"/>
                        <a14:foregroundMark x1="45234" y1="30000" x2="44922" y2="58333"/>
                        <a14:foregroundMark x1="46953" y1="44444" x2="47969" y2="58333"/>
                        <a14:foregroundMark x1="47969" y1="58333" x2="49609" y2="58472"/>
                        <a14:foregroundMark x1="49609" y1="58472" x2="52109" y2="54722"/>
                        <a14:foregroundMark x1="52109" y1="54722" x2="49766" y2="55972"/>
                        <a14:foregroundMark x1="49766" y1="55972" x2="42969" y2="68750"/>
                        <a14:foregroundMark x1="42969" y1="68750" x2="42969" y2="40694"/>
                        <a14:foregroundMark x1="42969" y1="40694" x2="43516" y2="36667"/>
                        <a14:foregroundMark x1="43516" y1="36667" x2="47422" y2="69583"/>
                        <a14:foregroundMark x1="47422" y1="69583" x2="51016" y2="68611"/>
                        <a14:foregroundMark x1="51016" y1="68611" x2="52812" y2="66528"/>
                        <a14:foregroundMark x1="52812" y1="66528" x2="52891" y2="43611"/>
                        <a14:foregroundMark x1="52891" y1="43611" x2="50859" y2="38889"/>
                        <a14:foregroundMark x1="50859" y1="38889" x2="50469" y2="30417"/>
                        <a14:foregroundMark x1="50469" y1="30417" x2="47500" y2="42500"/>
                        <a14:foregroundMark x1="47500" y1="42500" x2="42969" y2="33750"/>
                        <a14:foregroundMark x1="42969" y1="33750" x2="42734" y2="44444"/>
                        <a14:foregroundMark x1="42734" y1="44444" x2="44375" y2="57639"/>
                        <a14:foregroundMark x1="44375" y1="57639" x2="43438" y2="60972"/>
                        <a14:foregroundMark x1="55859" y1="21667" x2="43984" y2="24306"/>
                        <a14:foregroundMark x1="43984" y1="24306" x2="46406" y2="22639"/>
                        <a14:foregroundMark x1="46406" y1="22639" x2="44141" y2="23889"/>
                        <a14:foregroundMark x1="44141" y1="23889" x2="38359" y2="24444"/>
                        <a14:foregroundMark x1="38359" y1="24444" x2="37656" y2="28056"/>
                        <a14:foregroundMark x1="37656" y1="28056" x2="37656" y2="33611"/>
                        <a14:foregroundMark x1="37656" y1="33611" x2="38359" y2="39861"/>
                        <a14:foregroundMark x1="38359" y1="39861" x2="38047" y2="29722"/>
                        <a14:foregroundMark x1="38047" y1="29722" x2="39297" y2="23750"/>
                        <a14:foregroundMark x1="39297" y1="23750" x2="55625" y2="22361"/>
                      </a14:backgroundRemoval>
                    </a14:imgEffect>
                  </a14:imgLayer>
                </a14:imgProps>
              </a:ext>
              <a:ext uri="{28A0092B-C50C-407E-A947-70E740481C1C}">
                <a14:useLocalDpi xmlns:a14="http://schemas.microsoft.com/office/drawing/2010/main" val="0"/>
              </a:ext>
            </a:extLst>
          </a:blip>
          <a:srcRect l="36571" t="18053" r="40997" b="17039"/>
          <a:stretch/>
        </p:blipFill>
        <p:spPr>
          <a:xfrm rot="16384968">
            <a:off x="6039509" y="-1090457"/>
            <a:ext cx="6604767" cy="13502185"/>
          </a:xfrm>
          <a:prstGeom prst="rect">
            <a:avLst/>
          </a:prstGeom>
          <a:ln>
            <a:noFill/>
          </a:ln>
          <a:effectLst>
            <a:softEdge rad="112500"/>
          </a:effectLst>
        </p:spPr>
      </p:pic>
    </p:spTree>
    <p:extLst>
      <p:ext uri="{BB962C8B-B14F-4D97-AF65-F5344CB8AC3E}">
        <p14:creationId xmlns:p14="http://schemas.microsoft.com/office/powerpoint/2010/main" val="39156829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2700000">
            <a:off x="-2693793" y="7510422"/>
            <a:ext cx="7415398" cy="3565095"/>
            <a:chOff x="0" y="0"/>
            <a:chExt cx="660400" cy="317500"/>
          </a:xfrm>
        </p:grpSpPr>
        <p:sp>
          <p:nvSpPr>
            <p:cNvPr id="5" name="Freeform 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6" name="TextBox 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19" name="Group 19"/>
          <p:cNvGrpSpPr/>
          <p:nvPr/>
        </p:nvGrpSpPr>
        <p:grpSpPr>
          <a:xfrm rot="-2700000">
            <a:off x="14034654" y="-4091495"/>
            <a:ext cx="7415398" cy="3565095"/>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sp>
      <p:sp>
        <p:nvSpPr>
          <p:cNvPr id="23" name="AutoShape 23"/>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sp>
      <p:sp>
        <p:nvSpPr>
          <p:cNvPr id="24" name="AutoShape 24"/>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sp>
      <p:sp>
        <p:nvSpPr>
          <p:cNvPr id="25" name="AutoShape 25"/>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sp>
      <p:sp>
        <p:nvSpPr>
          <p:cNvPr id="26" name="AutoShape 26"/>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sp>
      <p:sp>
        <p:nvSpPr>
          <p:cNvPr id="2" name="TextBox 1">
            <a:extLst>
              <a:ext uri="{FF2B5EF4-FFF2-40B4-BE49-F238E27FC236}">
                <a16:creationId xmlns:a16="http://schemas.microsoft.com/office/drawing/2014/main" id="{DE9EFECC-9BE7-47C3-A4AA-01C64B23E0F0}"/>
              </a:ext>
            </a:extLst>
          </p:cNvPr>
          <p:cNvSpPr txBox="1"/>
          <p:nvPr/>
        </p:nvSpPr>
        <p:spPr>
          <a:xfrm>
            <a:off x="3773240" y="736873"/>
            <a:ext cx="10741519" cy="6919843"/>
          </a:xfrm>
          <a:prstGeom prst="rect">
            <a:avLst/>
          </a:prstGeom>
          <a:noFill/>
        </p:spPr>
        <p:txBody>
          <a:bodyPr wrap="square" rtlCol="0">
            <a:spAutoFit/>
          </a:bodyPr>
          <a:lstStyle/>
          <a:p>
            <a:pPr algn="r" rtl="1">
              <a:lnSpc>
                <a:spcPts val="5544"/>
              </a:lnSpc>
            </a:pPr>
            <a:r>
              <a:rPr lang="fa-IR" sz="5400" b="1" dirty="0">
                <a:solidFill>
                  <a:srgbClr val="7ED957"/>
                </a:solidFill>
                <a:latin typeface="Kollektif Bold"/>
                <a:cs typeface="B Zar" panose="00000400000000000000" pitchFamily="2" charset="-78"/>
              </a:rPr>
              <a:t>مصاحبه موثر با ذی نفعان کلیدی</a:t>
            </a:r>
          </a:p>
          <a:p>
            <a:pPr algn="r" rtl="1">
              <a:lnSpc>
                <a:spcPts val="5544"/>
              </a:lnSpc>
            </a:pPr>
            <a:endParaRPr lang="fa-IR" sz="5400" b="1" dirty="0">
              <a:solidFill>
                <a:srgbClr val="7ED957"/>
              </a:solidFill>
              <a:latin typeface="Kollektif Bold"/>
              <a:cs typeface="B Zar" panose="00000400000000000000" pitchFamily="2" charset="-78"/>
            </a:endParaRPr>
          </a:p>
          <a:p>
            <a:pPr marL="457200" indent="-457200" algn="r" rtl="1">
              <a:buFont typeface="Wingdings" panose="05000000000000000000" pitchFamily="2" charset="2"/>
              <a:buChar char="Ø"/>
            </a:pPr>
            <a:r>
              <a:rPr lang="fa-IR" sz="3200" dirty="0">
                <a:cs typeface="B Zar" panose="00000400000000000000" pitchFamily="2" charset="-78"/>
              </a:rPr>
              <a:t>پس از کامل کردن لیست ذینفعان کلیدی باید تا حد امکان از آن ها ورودی بگیرید.</a:t>
            </a:r>
          </a:p>
          <a:p>
            <a:pPr marL="457200" indent="-457200" algn="r" rtl="1">
              <a:buFont typeface="Wingdings" panose="05000000000000000000" pitchFamily="2" charset="2"/>
              <a:buChar char="Ø"/>
            </a:pPr>
            <a:r>
              <a:rPr lang="fa-IR" sz="3200" dirty="0">
                <a:cs typeface="B Zar" panose="00000400000000000000" pitchFamily="2" charset="-78"/>
              </a:rPr>
              <a:t>حسابی با آن ها مصاحبه کنید و برای این کار از اصل پیش قدم شدن استفاده بکنید.</a:t>
            </a:r>
          </a:p>
          <a:p>
            <a:pPr algn="r" rtl="1"/>
            <a:endParaRPr lang="fa-IR" sz="3200" dirty="0">
              <a:cs typeface="B Zar" panose="00000400000000000000" pitchFamily="2" charset="-78"/>
            </a:endParaRPr>
          </a:p>
          <a:p>
            <a:pPr marL="457200" indent="-457200" algn="r" rtl="1">
              <a:buFont typeface="Wingdings" panose="05000000000000000000" pitchFamily="2" charset="2"/>
              <a:buChar char="Ø"/>
            </a:pPr>
            <a:r>
              <a:rPr lang="fa-IR" sz="3200" dirty="0">
                <a:cs typeface="B Zar" panose="00000400000000000000" pitchFamily="2" charset="-78"/>
              </a:rPr>
              <a:t>هنگام پرسش از مدیران پروژه که با ذینفعان کلیدی مصاحبه کرده اند فقط ۲۵ درصد می گویند بله بقیه معمولا جواب های مثل زیر می دهند :</a:t>
            </a:r>
          </a:p>
          <a:p>
            <a:pPr marL="914400" lvl="1" indent="-457200" algn="r" rtl="1">
              <a:buFont typeface="Wingdings" panose="05000000000000000000" pitchFamily="2" charset="2"/>
              <a:buChar char="q"/>
            </a:pPr>
            <a:r>
              <a:rPr lang="fa-IR" sz="3200" dirty="0">
                <a:cs typeface="B Zar" panose="00000400000000000000" pitchFamily="2" charset="-78"/>
              </a:rPr>
              <a:t>به ذینفع کلیدی دسترسی ندارم یا این گونه حس‌می کنم. </a:t>
            </a:r>
          </a:p>
          <a:p>
            <a:pPr marL="914400" lvl="1" indent="-457200" algn="r" rtl="1">
              <a:buFont typeface="Wingdings" panose="05000000000000000000" pitchFamily="2" charset="2"/>
              <a:buChar char="q"/>
            </a:pPr>
            <a:r>
              <a:rPr lang="fa-IR" sz="3200" dirty="0">
                <a:cs typeface="B Zar" panose="00000400000000000000" pitchFamily="2" charset="-78"/>
              </a:rPr>
              <a:t>نمی خواهم اعتقادشان را به من از دست بدهند سوال پرسیدن آدم را احمق جلوه نمی دهد.</a:t>
            </a:r>
          </a:p>
          <a:p>
            <a:pPr marL="914400" lvl="1" indent="-457200" algn="r" rtl="1">
              <a:buFont typeface="Wingdings" panose="05000000000000000000" pitchFamily="2" charset="2"/>
              <a:buChar char="q"/>
            </a:pPr>
            <a:r>
              <a:rPr lang="fa-IR" sz="3200" dirty="0">
                <a:cs typeface="B Zar" panose="00000400000000000000" pitchFamily="2" charset="-78"/>
              </a:rPr>
              <a:t>تا حالا به من مصاحبه کردن آموزش نداده اند. </a:t>
            </a:r>
          </a:p>
          <a:p>
            <a:pPr marL="914400" lvl="1" indent="-457200" algn="r" rtl="1">
              <a:buFont typeface="Wingdings" panose="05000000000000000000" pitchFamily="2" charset="2"/>
              <a:buChar char="q"/>
            </a:pPr>
            <a:r>
              <a:rPr lang="fa-IR" sz="3200" dirty="0">
                <a:cs typeface="B Zar" panose="00000400000000000000" pitchFamily="2" charset="-78"/>
              </a:rPr>
              <a:t>نمی دانستم که باید با آن ها مصاحبه بکنم.</a:t>
            </a:r>
          </a:p>
          <a:p>
            <a:pPr marL="914400" lvl="1" indent="-457200" algn="r" rtl="1">
              <a:buFont typeface="Wingdings" panose="05000000000000000000" pitchFamily="2" charset="2"/>
              <a:buChar char="q"/>
            </a:pPr>
            <a:r>
              <a:rPr lang="fa-IR" sz="3200" dirty="0">
                <a:cs typeface="B Zar" panose="00000400000000000000" pitchFamily="2" charset="-78"/>
              </a:rPr>
              <a:t>فکر کنم بدانند چه می خواهند.</a:t>
            </a:r>
            <a:endParaRPr lang="en-US" sz="3200" dirty="0">
              <a:cs typeface="B Zar" panose="00000400000000000000" pitchFamily="2" charset="-78"/>
            </a:endParaRPr>
          </a:p>
        </p:txBody>
      </p:sp>
    </p:spTree>
    <p:extLst>
      <p:ext uri="{BB962C8B-B14F-4D97-AF65-F5344CB8AC3E}">
        <p14:creationId xmlns:p14="http://schemas.microsoft.com/office/powerpoint/2010/main" val="10386538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9" name="Group 19"/>
          <p:cNvGrpSpPr/>
          <p:nvPr/>
        </p:nvGrpSpPr>
        <p:grpSpPr>
          <a:xfrm>
            <a:off x="10020091" y="2549671"/>
            <a:ext cx="7443998" cy="1027869"/>
            <a:chOff x="0" y="0"/>
            <a:chExt cx="1592438" cy="270714"/>
          </a:xfrm>
        </p:grpSpPr>
        <p:sp>
          <p:nvSpPr>
            <p:cNvPr id="20" name="Freeform 20"/>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FCB77"/>
            </a:solidFill>
          </p:spPr>
        </p:sp>
        <p:sp>
          <p:nvSpPr>
            <p:cNvPr id="21" name="TextBox 21"/>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sp>
        <p:nvSpPr>
          <p:cNvPr id="22" name="TextBox 22"/>
          <p:cNvSpPr txBox="1"/>
          <p:nvPr/>
        </p:nvSpPr>
        <p:spPr>
          <a:xfrm>
            <a:off x="9982200" y="2827068"/>
            <a:ext cx="7308607" cy="538609"/>
          </a:xfrm>
          <a:prstGeom prst="rect">
            <a:avLst/>
          </a:prstGeom>
        </p:spPr>
        <p:txBody>
          <a:bodyPr wrap="square" lIns="0" tIns="0" rIns="0" bIns="0" rtlCol="0" anchor="t">
            <a:spAutoFit/>
          </a:bodyPr>
          <a:lstStyle/>
          <a:p>
            <a:pPr algn="r" rtl="1">
              <a:lnSpc>
                <a:spcPts val="4000"/>
              </a:lnSpc>
            </a:pPr>
            <a:r>
              <a:rPr lang="en-US" sz="4000" b="1" dirty="0">
                <a:solidFill>
                  <a:srgbClr val="FFFFFF"/>
                </a:solidFill>
                <a:latin typeface="Kollektif Bold"/>
                <a:ea typeface="Kollektif Bold"/>
                <a:cs typeface="B Compset" panose="00000400000000000000" pitchFamily="2" charset="-78"/>
                <a:sym typeface="Kollektif Bold"/>
              </a:rPr>
              <a:t> -1 </a:t>
            </a:r>
            <a:r>
              <a:rPr lang="fa-IR" sz="4000" b="1" dirty="0">
                <a:solidFill>
                  <a:srgbClr val="FFFFFF"/>
                </a:solidFill>
                <a:latin typeface="Kollektif Bold"/>
                <a:ea typeface="Kollektif Bold"/>
                <a:cs typeface="B Compset" panose="00000400000000000000" pitchFamily="2" charset="-78"/>
                <a:sym typeface="Kollektif Bold"/>
              </a:rPr>
              <a:t>دنیای جدید مدیریت غیر رسمی پروژه</a:t>
            </a:r>
            <a:endParaRPr lang="en-US" sz="4000" b="1" dirty="0">
              <a:solidFill>
                <a:srgbClr val="FFFFFF"/>
              </a:solidFill>
              <a:latin typeface="Kollektif Bold"/>
              <a:ea typeface="Kollektif Bold"/>
              <a:cs typeface="B Compset" panose="00000400000000000000" pitchFamily="2" charset="-78"/>
              <a:sym typeface="Kollektif Bold"/>
            </a:endParaRPr>
          </a:p>
        </p:txBody>
      </p:sp>
      <p:grpSp>
        <p:nvGrpSpPr>
          <p:cNvPr id="31" name="Group 19">
            <a:extLst>
              <a:ext uri="{FF2B5EF4-FFF2-40B4-BE49-F238E27FC236}">
                <a16:creationId xmlns:a16="http://schemas.microsoft.com/office/drawing/2014/main" id="{B63FEE78-E2EA-4F54-8CC5-E85563C32653}"/>
              </a:ext>
            </a:extLst>
          </p:cNvPr>
          <p:cNvGrpSpPr/>
          <p:nvPr/>
        </p:nvGrpSpPr>
        <p:grpSpPr>
          <a:xfrm>
            <a:off x="10020091" y="3864698"/>
            <a:ext cx="7443998" cy="1027869"/>
            <a:chOff x="0" y="0"/>
            <a:chExt cx="1592438" cy="270714"/>
          </a:xfrm>
        </p:grpSpPr>
        <p:sp>
          <p:nvSpPr>
            <p:cNvPr id="32" name="Freeform 20">
              <a:extLst>
                <a:ext uri="{FF2B5EF4-FFF2-40B4-BE49-F238E27FC236}">
                  <a16:creationId xmlns:a16="http://schemas.microsoft.com/office/drawing/2014/main" id="{BEEB4B0C-07CA-47A5-9435-0F0D7EE05275}"/>
                </a:ext>
              </a:extLst>
            </p:cNvPr>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FCB77"/>
            </a:solidFill>
          </p:spPr>
        </p:sp>
        <p:sp>
          <p:nvSpPr>
            <p:cNvPr id="33" name="TextBox 21">
              <a:extLst>
                <a:ext uri="{FF2B5EF4-FFF2-40B4-BE49-F238E27FC236}">
                  <a16:creationId xmlns:a16="http://schemas.microsoft.com/office/drawing/2014/main" id="{779ECD48-2EF3-4B8C-8873-CF32753B7A76}"/>
                </a:ext>
              </a:extLst>
            </p:cNvPr>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sp>
        <p:nvSpPr>
          <p:cNvPr id="34" name="TextBox 22">
            <a:extLst>
              <a:ext uri="{FF2B5EF4-FFF2-40B4-BE49-F238E27FC236}">
                <a16:creationId xmlns:a16="http://schemas.microsoft.com/office/drawing/2014/main" id="{C572E883-F6DA-4AA3-B34C-FDD3C2BB109D}"/>
              </a:ext>
            </a:extLst>
          </p:cNvPr>
          <p:cNvSpPr txBox="1"/>
          <p:nvPr/>
        </p:nvSpPr>
        <p:spPr>
          <a:xfrm>
            <a:off x="9982200" y="4128626"/>
            <a:ext cx="7308607" cy="538609"/>
          </a:xfrm>
          <a:prstGeom prst="rect">
            <a:avLst/>
          </a:prstGeom>
        </p:spPr>
        <p:txBody>
          <a:bodyPr wrap="square" lIns="0" tIns="0" rIns="0" bIns="0" rtlCol="0" anchor="t">
            <a:spAutoFit/>
          </a:bodyPr>
          <a:lstStyle/>
          <a:p>
            <a:pPr algn="r" rtl="1">
              <a:lnSpc>
                <a:spcPts val="4000"/>
              </a:lnSpc>
            </a:pPr>
            <a:r>
              <a:rPr lang="en-US" sz="4000" b="1" dirty="0">
                <a:solidFill>
                  <a:srgbClr val="FFFFFF"/>
                </a:solidFill>
                <a:latin typeface="Kollektif Bold"/>
                <a:ea typeface="Kollektif Bold"/>
                <a:cs typeface="B Compset" panose="00000400000000000000" pitchFamily="2" charset="-78"/>
                <a:sym typeface="Kollektif Bold"/>
              </a:rPr>
              <a:t> -2 </a:t>
            </a:r>
            <a:r>
              <a:rPr lang="fa-IR" sz="4000" b="1" dirty="0">
                <a:solidFill>
                  <a:srgbClr val="FFFFFF"/>
                </a:solidFill>
                <a:latin typeface="Kollektif Bold"/>
                <a:ea typeface="Kollektif Bold"/>
                <a:cs typeface="B Compset" panose="00000400000000000000" pitchFamily="2" charset="-78"/>
                <a:sym typeface="Kollektif Bold"/>
              </a:rPr>
              <a:t>مردم + فرایند = موفقیت</a:t>
            </a:r>
            <a:endParaRPr lang="en-US" sz="4000" b="1" dirty="0">
              <a:solidFill>
                <a:srgbClr val="FFFFFF"/>
              </a:solidFill>
              <a:latin typeface="Kollektif Bold"/>
              <a:ea typeface="Kollektif Bold"/>
              <a:cs typeface="B Compset" panose="00000400000000000000" pitchFamily="2" charset="-78"/>
              <a:sym typeface="Kollektif Bold"/>
            </a:endParaRPr>
          </a:p>
        </p:txBody>
      </p:sp>
      <p:grpSp>
        <p:nvGrpSpPr>
          <p:cNvPr id="35" name="Group 19">
            <a:extLst>
              <a:ext uri="{FF2B5EF4-FFF2-40B4-BE49-F238E27FC236}">
                <a16:creationId xmlns:a16="http://schemas.microsoft.com/office/drawing/2014/main" id="{6451F038-847B-4030-8111-A2E7D1BF7C72}"/>
              </a:ext>
            </a:extLst>
          </p:cNvPr>
          <p:cNvGrpSpPr/>
          <p:nvPr/>
        </p:nvGrpSpPr>
        <p:grpSpPr>
          <a:xfrm>
            <a:off x="10020091" y="5237109"/>
            <a:ext cx="7443998" cy="1027869"/>
            <a:chOff x="0" y="0"/>
            <a:chExt cx="1592438" cy="270714"/>
          </a:xfrm>
        </p:grpSpPr>
        <p:sp>
          <p:nvSpPr>
            <p:cNvPr id="36" name="Freeform 20">
              <a:extLst>
                <a:ext uri="{FF2B5EF4-FFF2-40B4-BE49-F238E27FC236}">
                  <a16:creationId xmlns:a16="http://schemas.microsoft.com/office/drawing/2014/main" id="{C403FDDF-7DF9-442A-BD84-BA196A3AE209}"/>
                </a:ext>
              </a:extLst>
            </p:cNvPr>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FCB77"/>
            </a:solidFill>
          </p:spPr>
        </p:sp>
        <p:sp>
          <p:nvSpPr>
            <p:cNvPr id="37" name="TextBox 21">
              <a:extLst>
                <a:ext uri="{FF2B5EF4-FFF2-40B4-BE49-F238E27FC236}">
                  <a16:creationId xmlns:a16="http://schemas.microsoft.com/office/drawing/2014/main" id="{9E985E53-DEE8-40E9-AE3F-DA8B597B51C6}"/>
                </a:ext>
              </a:extLst>
            </p:cNvPr>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sp>
        <p:nvSpPr>
          <p:cNvPr id="38" name="TextBox 22">
            <a:extLst>
              <a:ext uri="{FF2B5EF4-FFF2-40B4-BE49-F238E27FC236}">
                <a16:creationId xmlns:a16="http://schemas.microsoft.com/office/drawing/2014/main" id="{77B8592A-EB7F-4D3D-9C39-8098CB88E37A}"/>
              </a:ext>
            </a:extLst>
          </p:cNvPr>
          <p:cNvSpPr txBox="1"/>
          <p:nvPr/>
        </p:nvSpPr>
        <p:spPr>
          <a:xfrm>
            <a:off x="10020091" y="5517904"/>
            <a:ext cx="7308607" cy="538609"/>
          </a:xfrm>
          <a:prstGeom prst="rect">
            <a:avLst/>
          </a:prstGeom>
        </p:spPr>
        <p:txBody>
          <a:bodyPr wrap="square" lIns="0" tIns="0" rIns="0" bIns="0" rtlCol="0" anchor="t">
            <a:spAutoFit/>
          </a:bodyPr>
          <a:lstStyle/>
          <a:p>
            <a:pPr algn="r" rtl="1">
              <a:lnSpc>
                <a:spcPts val="4000"/>
              </a:lnSpc>
            </a:pPr>
            <a:r>
              <a:rPr lang="en-US" sz="4000" b="1" dirty="0">
                <a:solidFill>
                  <a:srgbClr val="FFFFFF"/>
                </a:solidFill>
                <a:latin typeface="Kollektif Bold"/>
                <a:ea typeface="Kollektif Bold"/>
                <a:cs typeface="B Compset" panose="00000400000000000000" pitchFamily="2" charset="-78"/>
                <a:sym typeface="Kollektif Bold"/>
              </a:rPr>
              <a:t> -3 </a:t>
            </a:r>
            <a:r>
              <a:rPr lang="fa-IR" sz="4000" b="1" dirty="0">
                <a:solidFill>
                  <a:srgbClr val="FFFFFF"/>
                </a:solidFill>
                <a:latin typeface="Kollektif Bold"/>
                <a:ea typeface="Kollektif Bold"/>
                <a:cs typeface="B Compset" panose="00000400000000000000" pitchFamily="2" charset="-78"/>
                <a:sym typeface="Kollektif Bold"/>
              </a:rPr>
              <a:t>آغاز کردن پروژه</a:t>
            </a:r>
            <a:endParaRPr lang="en-US" sz="4000" b="1" dirty="0">
              <a:solidFill>
                <a:srgbClr val="FFFFFF"/>
              </a:solidFill>
              <a:latin typeface="Kollektif Bold"/>
              <a:ea typeface="Kollektif Bold"/>
              <a:cs typeface="B Compset" panose="00000400000000000000" pitchFamily="2" charset="-78"/>
              <a:sym typeface="Kollektif Bold"/>
            </a:endParaRPr>
          </a:p>
        </p:txBody>
      </p:sp>
      <p:grpSp>
        <p:nvGrpSpPr>
          <p:cNvPr id="39" name="Group 19">
            <a:extLst>
              <a:ext uri="{FF2B5EF4-FFF2-40B4-BE49-F238E27FC236}">
                <a16:creationId xmlns:a16="http://schemas.microsoft.com/office/drawing/2014/main" id="{4ED35AC0-D639-44D6-98A1-7ECA0F8DD421}"/>
              </a:ext>
            </a:extLst>
          </p:cNvPr>
          <p:cNvGrpSpPr/>
          <p:nvPr/>
        </p:nvGrpSpPr>
        <p:grpSpPr>
          <a:xfrm>
            <a:off x="10020091" y="6554031"/>
            <a:ext cx="7443998" cy="1027869"/>
            <a:chOff x="0" y="0"/>
            <a:chExt cx="1592438" cy="270714"/>
          </a:xfrm>
        </p:grpSpPr>
        <p:sp>
          <p:nvSpPr>
            <p:cNvPr id="40" name="Freeform 20">
              <a:extLst>
                <a:ext uri="{FF2B5EF4-FFF2-40B4-BE49-F238E27FC236}">
                  <a16:creationId xmlns:a16="http://schemas.microsoft.com/office/drawing/2014/main" id="{B15CAB26-FE62-4438-BEFC-F769E9E0AC0A}"/>
                </a:ext>
              </a:extLst>
            </p:cNvPr>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FCB77"/>
            </a:solidFill>
          </p:spPr>
        </p:sp>
        <p:sp>
          <p:nvSpPr>
            <p:cNvPr id="41" name="TextBox 21">
              <a:extLst>
                <a:ext uri="{FF2B5EF4-FFF2-40B4-BE49-F238E27FC236}">
                  <a16:creationId xmlns:a16="http://schemas.microsoft.com/office/drawing/2014/main" id="{BE893D98-7BCF-43C9-AA4D-018FA9590F93}"/>
                </a:ext>
              </a:extLst>
            </p:cNvPr>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sp>
        <p:nvSpPr>
          <p:cNvPr id="42" name="TextBox 22">
            <a:extLst>
              <a:ext uri="{FF2B5EF4-FFF2-40B4-BE49-F238E27FC236}">
                <a16:creationId xmlns:a16="http://schemas.microsoft.com/office/drawing/2014/main" id="{54B43A85-1CB4-4BFE-8566-89F6B8F8EADA}"/>
              </a:ext>
            </a:extLst>
          </p:cNvPr>
          <p:cNvSpPr txBox="1"/>
          <p:nvPr/>
        </p:nvSpPr>
        <p:spPr>
          <a:xfrm>
            <a:off x="9982200" y="6857025"/>
            <a:ext cx="7308607" cy="538609"/>
          </a:xfrm>
          <a:prstGeom prst="rect">
            <a:avLst/>
          </a:prstGeom>
        </p:spPr>
        <p:txBody>
          <a:bodyPr wrap="square" lIns="0" tIns="0" rIns="0" bIns="0" rtlCol="0" anchor="t">
            <a:spAutoFit/>
          </a:bodyPr>
          <a:lstStyle/>
          <a:p>
            <a:pPr algn="r" rtl="1">
              <a:lnSpc>
                <a:spcPts val="4000"/>
              </a:lnSpc>
            </a:pPr>
            <a:r>
              <a:rPr lang="en-US" sz="4000" b="1" dirty="0">
                <a:solidFill>
                  <a:srgbClr val="FFFFFF"/>
                </a:solidFill>
                <a:latin typeface="Kollektif Bold"/>
                <a:ea typeface="Kollektif Bold"/>
                <a:cs typeface="B Compset" panose="00000400000000000000" pitchFamily="2" charset="-78"/>
                <a:sym typeface="Kollektif Bold"/>
              </a:rPr>
              <a:t> -4 </a:t>
            </a:r>
            <a:r>
              <a:rPr lang="fa-IR" sz="4000" b="1" dirty="0">
                <a:solidFill>
                  <a:srgbClr val="FFFFFF"/>
                </a:solidFill>
                <a:latin typeface="Kollektif Bold"/>
                <a:ea typeface="Kollektif Bold"/>
                <a:cs typeface="B Compset" panose="00000400000000000000" pitchFamily="2" charset="-78"/>
                <a:sym typeface="Kollektif Bold"/>
              </a:rPr>
              <a:t>برنامه ریزی پروژه</a:t>
            </a:r>
            <a:endParaRPr lang="en-US" sz="4000" b="1" dirty="0">
              <a:solidFill>
                <a:srgbClr val="FFFFFF"/>
              </a:solidFill>
              <a:latin typeface="Kollektif Bold"/>
              <a:ea typeface="Kollektif Bold"/>
              <a:cs typeface="B Compset" panose="00000400000000000000" pitchFamily="2" charset="-78"/>
              <a:sym typeface="Kollektif Bold"/>
            </a:endParaRPr>
          </a:p>
        </p:txBody>
      </p:sp>
      <p:grpSp>
        <p:nvGrpSpPr>
          <p:cNvPr id="47" name="Group 19">
            <a:extLst>
              <a:ext uri="{FF2B5EF4-FFF2-40B4-BE49-F238E27FC236}">
                <a16:creationId xmlns:a16="http://schemas.microsoft.com/office/drawing/2014/main" id="{2D53FF7C-961D-4CE6-AEC9-EDF0CDEAF277}"/>
              </a:ext>
            </a:extLst>
          </p:cNvPr>
          <p:cNvGrpSpPr/>
          <p:nvPr/>
        </p:nvGrpSpPr>
        <p:grpSpPr>
          <a:xfrm>
            <a:off x="1014202" y="2559413"/>
            <a:ext cx="7443998" cy="1027869"/>
            <a:chOff x="0" y="0"/>
            <a:chExt cx="1592438" cy="270714"/>
          </a:xfrm>
        </p:grpSpPr>
        <p:sp>
          <p:nvSpPr>
            <p:cNvPr id="48" name="Freeform 20">
              <a:extLst>
                <a:ext uri="{FF2B5EF4-FFF2-40B4-BE49-F238E27FC236}">
                  <a16:creationId xmlns:a16="http://schemas.microsoft.com/office/drawing/2014/main" id="{DCAF3290-5C54-4C34-9DE0-9301324E062D}"/>
                </a:ext>
              </a:extLst>
            </p:cNvPr>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FCB77"/>
            </a:solidFill>
          </p:spPr>
        </p:sp>
        <p:sp>
          <p:nvSpPr>
            <p:cNvPr id="49" name="TextBox 21">
              <a:extLst>
                <a:ext uri="{FF2B5EF4-FFF2-40B4-BE49-F238E27FC236}">
                  <a16:creationId xmlns:a16="http://schemas.microsoft.com/office/drawing/2014/main" id="{40968A1E-A03A-49A8-8BE8-B2FACC7397D7}"/>
                </a:ext>
              </a:extLst>
            </p:cNvPr>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sp>
        <p:nvSpPr>
          <p:cNvPr id="50" name="TextBox 22">
            <a:extLst>
              <a:ext uri="{FF2B5EF4-FFF2-40B4-BE49-F238E27FC236}">
                <a16:creationId xmlns:a16="http://schemas.microsoft.com/office/drawing/2014/main" id="{40FBE02B-7BA7-409A-9CB6-18B1F02BD756}"/>
              </a:ext>
            </a:extLst>
          </p:cNvPr>
          <p:cNvSpPr txBox="1"/>
          <p:nvPr/>
        </p:nvSpPr>
        <p:spPr>
          <a:xfrm>
            <a:off x="938002" y="2852980"/>
            <a:ext cx="7308607" cy="538609"/>
          </a:xfrm>
          <a:prstGeom prst="rect">
            <a:avLst/>
          </a:prstGeom>
        </p:spPr>
        <p:txBody>
          <a:bodyPr wrap="square" lIns="0" tIns="0" rIns="0" bIns="0" rtlCol="0" anchor="t">
            <a:spAutoFit/>
          </a:bodyPr>
          <a:lstStyle/>
          <a:p>
            <a:pPr algn="r" rtl="1">
              <a:lnSpc>
                <a:spcPts val="4000"/>
              </a:lnSpc>
            </a:pPr>
            <a:r>
              <a:rPr lang="en-US" sz="4000" b="1" dirty="0">
                <a:solidFill>
                  <a:srgbClr val="FFFFFF"/>
                </a:solidFill>
                <a:latin typeface="Kollektif Bold"/>
                <a:ea typeface="Kollektif Bold"/>
                <a:cs typeface="B Compset" panose="00000400000000000000" pitchFamily="2" charset="-78"/>
                <a:sym typeface="Kollektif Bold"/>
              </a:rPr>
              <a:t> -5 </a:t>
            </a:r>
            <a:r>
              <a:rPr lang="fa-IR" sz="4000" b="1" dirty="0">
                <a:solidFill>
                  <a:srgbClr val="FFFFFF"/>
                </a:solidFill>
                <a:latin typeface="Kollektif Bold"/>
                <a:ea typeface="Kollektif Bold"/>
                <a:cs typeface="B Compset" panose="00000400000000000000" pitchFamily="2" charset="-78"/>
                <a:sym typeface="Kollektif Bold"/>
              </a:rPr>
              <a:t>اجرای پروژه</a:t>
            </a:r>
            <a:endParaRPr lang="en-US" sz="4000" b="1" dirty="0">
              <a:solidFill>
                <a:srgbClr val="FFFFFF"/>
              </a:solidFill>
              <a:latin typeface="Kollektif Bold"/>
              <a:ea typeface="Kollektif Bold"/>
              <a:cs typeface="B Compset" panose="00000400000000000000" pitchFamily="2" charset="-78"/>
              <a:sym typeface="Kollektif Bold"/>
            </a:endParaRPr>
          </a:p>
        </p:txBody>
      </p:sp>
      <p:grpSp>
        <p:nvGrpSpPr>
          <p:cNvPr id="51" name="Group 19">
            <a:extLst>
              <a:ext uri="{FF2B5EF4-FFF2-40B4-BE49-F238E27FC236}">
                <a16:creationId xmlns:a16="http://schemas.microsoft.com/office/drawing/2014/main" id="{58D0C65D-C7F1-4479-8E14-23D27C899741}"/>
              </a:ext>
            </a:extLst>
          </p:cNvPr>
          <p:cNvGrpSpPr/>
          <p:nvPr/>
        </p:nvGrpSpPr>
        <p:grpSpPr>
          <a:xfrm>
            <a:off x="999914" y="3930300"/>
            <a:ext cx="7443998" cy="1027869"/>
            <a:chOff x="0" y="0"/>
            <a:chExt cx="1592438" cy="270714"/>
          </a:xfrm>
        </p:grpSpPr>
        <p:sp>
          <p:nvSpPr>
            <p:cNvPr id="52" name="Freeform 20">
              <a:extLst>
                <a:ext uri="{FF2B5EF4-FFF2-40B4-BE49-F238E27FC236}">
                  <a16:creationId xmlns:a16="http://schemas.microsoft.com/office/drawing/2014/main" id="{007F940D-C3F6-4031-B725-010FDFC47FE7}"/>
                </a:ext>
              </a:extLst>
            </p:cNvPr>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FCB77"/>
            </a:solidFill>
          </p:spPr>
        </p:sp>
        <p:sp>
          <p:nvSpPr>
            <p:cNvPr id="53" name="TextBox 21">
              <a:extLst>
                <a:ext uri="{FF2B5EF4-FFF2-40B4-BE49-F238E27FC236}">
                  <a16:creationId xmlns:a16="http://schemas.microsoft.com/office/drawing/2014/main" id="{57828490-CF2D-4AB7-837B-0A79E40D066F}"/>
                </a:ext>
              </a:extLst>
            </p:cNvPr>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sp>
        <p:nvSpPr>
          <p:cNvPr id="54" name="TextBox 22">
            <a:extLst>
              <a:ext uri="{FF2B5EF4-FFF2-40B4-BE49-F238E27FC236}">
                <a16:creationId xmlns:a16="http://schemas.microsoft.com/office/drawing/2014/main" id="{941D0F8F-A2BF-4365-B00A-DD410DDC133A}"/>
              </a:ext>
            </a:extLst>
          </p:cNvPr>
          <p:cNvSpPr txBox="1"/>
          <p:nvPr/>
        </p:nvSpPr>
        <p:spPr>
          <a:xfrm>
            <a:off x="938002" y="4253054"/>
            <a:ext cx="7308607" cy="538609"/>
          </a:xfrm>
          <a:prstGeom prst="rect">
            <a:avLst/>
          </a:prstGeom>
        </p:spPr>
        <p:txBody>
          <a:bodyPr wrap="square" lIns="0" tIns="0" rIns="0" bIns="0" rtlCol="0" anchor="t">
            <a:spAutoFit/>
          </a:bodyPr>
          <a:lstStyle/>
          <a:p>
            <a:pPr algn="r" rtl="1">
              <a:lnSpc>
                <a:spcPts val="4000"/>
              </a:lnSpc>
            </a:pPr>
            <a:r>
              <a:rPr lang="en-US" sz="4000" b="1" dirty="0">
                <a:solidFill>
                  <a:srgbClr val="FFFFFF"/>
                </a:solidFill>
                <a:latin typeface="Kollektif Bold"/>
                <a:ea typeface="Kollektif Bold"/>
                <a:cs typeface="B Compset" panose="00000400000000000000" pitchFamily="2" charset="-78"/>
                <a:sym typeface="Kollektif Bold"/>
              </a:rPr>
              <a:t> -6 </a:t>
            </a:r>
            <a:r>
              <a:rPr lang="fa-IR" sz="4000" b="1" dirty="0">
                <a:solidFill>
                  <a:srgbClr val="FFFFFF"/>
                </a:solidFill>
                <a:latin typeface="Kollektif Bold"/>
                <a:ea typeface="Kollektif Bold"/>
                <a:cs typeface="B Compset" panose="00000400000000000000" pitchFamily="2" charset="-78"/>
                <a:sym typeface="Kollektif Bold"/>
              </a:rPr>
              <a:t>نظارت و کنترل پروژه</a:t>
            </a:r>
            <a:endParaRPr lang="en-US" sz="4000" b="1" dirty="0">
              <a:solidFill>
                <a:srgbClr val="FFFFFF"/>
              </a:solidFill>
              <a:latin typeface="Kollektif Bold"/>
              <a:ea typeface="Kollektif Bold"/>
              <a:cs typeface="B Compset" panose="00000400000000000000" pitchFamily="2" charset="-78"/>
              <a:sym typeface="Kollektif Bold"/>
            </a:endParaRPr>
          </a:p>
        </p:txBody>
      </p:sp>
      <p:grpSp>
        <p:nvGrpSpPr>
          <p:cNvPr id="55" name="Group 19">
            <a:extLst>
              <a:ext uri="{FF2B5EF4-FFF2-40B4-BE49-F238E27FC236}">
                <a16:creationId xmlns:a16="http://schemas.microsoft.com/office/drawing/2014/main" id="{1A10FCB3-FFC3-4611-96C3-EE9A0F1FFBDD}"/>
              </a:ext>
            </a:extLst>
          </p:cNvPr>
          <p:cNvGrpSpPr/>
          <p:nvPr/>
        </p:nvGrpSpPr>
        <p:grpSpPr>
          <a:xfrm>
            <a:off x="1014202" y="5334831"/>
            <a:ext cx="7443998" cy="1027869"/>
            <a:chOff x="0" y="0"/>
            <a:chExt cx="1592438" cy="270714"/>
          </a:xfrm>
        </p:grpSpPr>
        <p:sp>
          <p:nvSpPr>
            <p:cNvPr id="56" name="Freeform 20">
              <a:extLst>
                <a:ext uri="{FF2B5EF4-FFF2-40B4-BE49-F238E27FC236}">
                  <a16:creationId xmlns:a16="http://schemas.microsoft.com/office/drawing/2014/main" id="{7B717693-CC16-430A-B2DD-B773EC7CEEA0}"/>
                </a:ext>
              </a:extLst>
            </p:cNvPr>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FCB77"/>
            </a:solidFill>
          </p:spPr>
        </p:sp>
        <p:sp>
          <p:nvSpPr>
            <p:cNvPr id="57" name="TextBox 21">
              <a:extLst>
                <a:ext uri="{FF2B5EF4-FFF2-40B4-BE49-F238E27FC236}">
                  <a16:creationId xmlns:a16="http://schemas.microsoft.com/office/drawing/2014/main" id="{F53FBF5B-F70E-453B-B5C0-8FBFB6E95B06}"/>
                </a:ext>
              </a:extLst>
            </p:cNvPr>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sp>
        <p:nvSpPr>
          <p:cNvPr id="58" name="TextBox 22">
            <a:extLst>
              <a:ext uri="{FF2B5EF4-FFF2-40B4-BE49-F238E27FC236}">
                <a16:creationId xmlns:a16="http://schemas.microsoft.com/office/drawing/2014/main" id="{2AA0EB21-CFBD-4E57-96A0-E436CCE6C4F8}"/>
              </a:ext>
            </a:extLst>
          </p:cNvPr>
          <p:cNvSpPr txBox="1"/>
          <p:nvPr/>
        </p:nvSpPr>
        <p:spPr>
          <a:xfrm>
            <a:off x="861802" y="5653506"/>
            <a:ext cx="7308607" cy="538609"/>
          </a:xfrm>
          <a:prstGeom prst="rect">
            <a:avLst/>
          </a:prstGeom>
        </p:spPr>
        <p:txBody>
          <a:bodyPr wrap="square" lIns="0" tIns="0" rIns="0" bIns="0" rtlCol="0" anchor="t">
            <a:spAutoFit/>
          </a:bodyPr>
          <a:lstStyle/>
          <a:p>
            <a:pPr algn="r" rtl="1">
              <a:lnSpc>
                <a:spcPts val="4000"/>
              </a:lnSpc>
            </a:pPr>
            <a:r>
              <a:rPr lang="en-US" sz="4000" b="1" dirty="0">
                <a:solidFill>
                  <a:srgbClr val="FFFFFF"/>
                </a:solidFill>
                <a:latin typeface="Kollektif Bold"/>
                <a:ea typeface="Kollektif Bold"/>
                <a:cs typeface="B Compset" panose="00000400000000000000" pitchFamily="2" charset="-78"/>
                <a:sym typeface="Kollektif Bold"/>
              </a:rPr>
              <a:t> -7 </a:t>
            </a:r>
            <a:r>
              <a:rPr lang="fa-IR" sz="4000" b="1" dirty="0">
                <a:solidFill>
                  <a:srgbClr val="FFFFFF"/>
                </a:solidFill>
                <a:latin typeface="Kollektif Bold"/>
                <a:ea typeface="Kollektif Bold"/>
                <a:cs typeface="B Compset" panose="00000400000000000000" pitchFamily="2" charset="-78"/>
                <a:sym typeface="Kollektif Bold"/>
              </a:rPr>
              <a:t>خاتمه پروژه</a:t>
            </a:r>
            <a:endParaRPr lang="en-US" sz="4000" b="1" dirty="0">
              <a:solidFill>
                <a:srgbClr val="FFFFFF"/>
              </a:solidFill>
              <a:latin typeface="Kollektif Bold"/>
              <a:ea typeface="Kollektif Bold"/>
              <a:cs typeface="B Compset" panose="00000400000000000000" pitchFamily="2" charset="-78"/>
              <a:sym typeface="Kollektif Bold"/>
            </a:endParaRPr>
          </a:p>
        </p:txBody>
      </p:sp>
      <p:sp>
        <p:nvSpPr>
          <p:cNvPr id="59" name="TextBox 58">
            <a:extLst>
              <a:ext uri="{FF2B5EF4-FFF2-40B4-BE49-F238E27FC236}">
                <a16:creationId xmlns:a16="http://schemas.microsoft.com/office/drawing/2014/main" id="{69554C01-D65A-40D3-8524-C948EF1EFFB2}"/>
              </a:ext>
            </a:extLst>
          </p:cNvPr>
          <p:cNvSpPr txBox="1"/>
          <p:nvPr/>
        </p:nvSpPr>
        <p:spPr>
          <a:xfrm>
            <a:off x="5029200" y="566912"/>
            <a:ext cx="7589105" cy="1107996"/>
          </a:xfrm>
          <a:prstGeom prst="rect">
            <a:avLst/>
          </a:prstGeom>
          <a:noFill/>
        </p:spPr>
        <p:txBody>
          <a:bodyPr wrap="square" rtlCol="0">
            <a:spAutoFit/>
          </a:bodyPr>
          <a:lstStyle/>
          <a:p>
            <a:pPr algn="ctr"/>
            <a:r>
              <a:rPr lang="fa-IR" sz="6600" b="1" dirty="0">
                <a:cs typeface="B Compset" panose="00000400000000000000" pitchFamily="2" charset="-78"/>
              </a:rPr>
              <a:t>فهرست</a:t>
            </a:r>
            <a:endParaRPr lang="en-US" sz="6600" b="1" dirty="0">
              <a:cs typeface="B Compset"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74633" y="3580229"/>
            <a:ext cx="10938734" cy="1449756"/>
          </a:xfrm>
          <a:prstGeom prst="rect">
            <a:avLst/>
          </a:prstGeom>
        </p:spPr>
        <p:txBody>
          <a:bodyPr wrap="square" lIns="0" tIns="0" rIns="0" bIns="0" rtlCol="0" anchor="t">
            <a:spAutoFit/>
          </a:bodyPr>
          <a:lstStyle/>
          <a:p>
            <a:pPr algn="r" rtl="1">
              <a:lnSpc>
                <a:spcPts val="5544"/>
              </a:lnSpc>
            </a:pPr>
            <a:r>
              <a:rPr lang="fa-IR" sz="5600" b="1" dirty="0">
                <a:solidFill>
                  <a:srgbClr val="7ED957"/>
                </a:solidFill>
                <a:latin typeface="Kollektif Bold"/>
                <a:ea typeface="Kollektif Bold"/>
                <a:cs typeface="B Zar" panose="00000400000000000000" pitchFamily="2" charset="-78"/>
                <a:sym typeface="Kollektif Bold"/>
              </a:rPr>
              <a:t>کلمات فقط کد هایی هستند که به وسیله آن ها تصویر درون ذهن را توصیف میکنم.</a:t>
            </a:r>
            <a:endParaRPr lang="en-US" sz="5600" b="1" dirty="0">
              <a:solidFill>
                <a:srgbClr val="7ED957"/>
              </a:solidFill>
              <a:latin typeface="Kollektif Bold"/>
              <a:ea typeface="Kollektif Bold"/>
              <a:cs typeface="B Zar" panose="00000400000000000000" pitchFamily="2" charset="-78"/>
              <a:sym typeface="Kollektif Bold"/>
            </a:endParaRPr>
          </a:p>
        </p:txBody>
      </p:sp>
      <p:sp>
        <p:nvSpPr>
          <p:cNvPr id="3" name="Freeform 3"/>
          <p:cNvSpPr/>
          <p:nvPr/>
        </p:nvSpPr>
        <p:spPr>
          <a:xfrm rot="-10800000">
            <a:off x="9525" y="59136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83809" y="59422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70260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0"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400000">
            <a:off x="1083809"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a:off x="1083809"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0800000">
            <a:off x="3321750"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3321750" y="703557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5400000">
            <a:off x="4405559"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223794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3321750"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rot="5400000">
            <a:off x="0"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8" name="Group 18"/>
          <p:cNvGrpSpPr/>
          <p:nvPr/>
        </p:nvGrpSpPr>
        <p:grpSpPr>
          <a:xfrm>
            <a:off x="13123603" y="5475036"/>
            <a:ext cx="8847511" cy="8855676"/>
            <a:chOff x="0" y="0"/>
            <a:chExt cx="11796681" cy="11807568"/>
          </a:xfrm>
        </p:grpSpPr>
        <p:grpSp>
          <p:nvGrpSpPr>
            <p:cNvPr id="19" name="Group 19"/>
            <p:cNvGrpSpPr/>
            <p:nvPr/>
          </p:nvGrpSpPr>
          <p:grpSpPr>
            <a:xfrm rot="2700000">
              <a:off x="1676828" y="2799524"/>
              <a:ext cx="9887197" cy="4753460"/>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23" name="AutoShape 23"/>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24" name="AutoShape 24"/>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25" name="AutoShape 25"/>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26" name="AutoShape 26"/>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27" name="AutoShape 27"/>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28" name="AutoShape 28"/>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29" name="AutoShape 29"/>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30" name="AutoShape 30"/>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spTree>
    <p:extLst>
      <p:ext uri="{BB962C8B-B14F-4D97-AF65-F5344CB8AC3E}">
        <p14:creationId xmlns:p14="http://schemas.microsoft.com/office/powerpoint/2010/main" val="6526405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2700000">
            <a:off x="-2693793" y="7510422"/>
            <a:ext cx="7415398" cy="3565095"/>
            <a:chOff x="0" y="0"/>
            <a:chExt cx="660400" cy="317500"/>
          </a:xfrm>
        </p:grpSpPr>
        <p:sp>
          <p:nvSpPr>
            <p:cNvPr id="5" name="Freeform 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6" name="TextBox 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19" name="Group 19"/>
          <p:cNvGrpSpPr/>
          <p:nvPr/>
        </p:nvGrpSpPr>
        <p:grpSpPr>
          <a:xfrm rot="-2700000">
            <a:off x="14034654" y="-4091495"/>
            <a:ext cx="7415398" cy="3565095"/>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sp>
      <p:sp>
        <p:nvSpPr>
          <p:cNvPr id="23" name="AutoShape 23"/>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sp>
      <p:sp>
        <p:nvSpPr>
          <p:cNvPr id="24" name="AutoShape 24"/>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sp>
      <p:sp>
        <p:nvSpPr>
          <p:cNvPr id="25" name="AutoShape 25"/>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sp>
      <p:sp>
        <p:nvSpPr>
          <p:cNvPr id="26" name="AutoShape 26"/>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sp>
      <p:sp>
        <p:nvSpPr>
          <p:cNvPr id="2" name="TextBox 1">
            <a:extLst>
              <a:ext uri="{FF2B5EF4-FFF2-40B4-BE49-F238E27FC236}">
                <a16:creationId xmlns:a16="http://schemas.microsoft.com/office/drawing/2014/main" id="{DE9EFECC-9BE7-47C3-A4AA-01C64B23E0F0}"/>
              </a:ext>
            </a:extLst>
          </p:cNvPr>
          <p:cNvSpPr txBox="1"/>
          <p:nvPr/>
        </p:nvSpPr>
        <p:spPr>
          <a:xfrm>
            <a:off x="3759227" y="1257300"/>
            <a:ext cx="10741519" cy="6986528"/>
          </a:xfrm>
          <a:prstGeom prst="rect">
            <a:avLst/>
          </a:prstGeom>
          <a:noFill/>
        </p:spPr>
        <p:txBody>
          <a:bodyPr wrap="square" rtlCol="0">
            <a:spAutoFit/>
          </a:bodyPr>
          <a:lstStyle/>
          <a:p>
            <a:pPr algn="r" rtl="1"/>
            <a:r>
              <a:rPr lang="fa-IR" sz="3200" b="1" dirty="0">
                <a:cs typeface="B Zar" panose="00000400000000000000" pitchFamily="2" charset="-78"/>
              </a:rPr>
              <a:t>ابزار: </a:t>
            </a:r>
            <a:r>
              <a:rPr lang="fa-IR" sz="3200" dirty="0">
                <a:cs typeface="B Zar" panose="00000400000000000000" pitchFamily="2" charset="-78"/>
              </a:rPr>
              <a:t>مصاحبه با ذینفعان کلی </a:t>
            </a:r>
          </a:p>
          <a:p>
            <a:pPr algn="r" rtl="1"/>
            <a:r>
              <a:rPr lang="fa-IR" sz="3200" b="1" dirty="0">
                <a:cs typeface="B Zar" panose="00000400000000000000" pitchFamily="2" charset="-78"/>
              </a:rPr>
              <a:t>مقصود پروژه : </a:t>
            </a:r>
            <a:r>
              <a:rPr lang="fa-IR" sz="3200" dirty="0">
                <a:cs typeface="B Zar" panose="00000400000000000000" pitchFamily="2" charset="-78"/>
              </a:rPr>
              <a:t>بیانیه مقصود پروژه توصیف می کند که از ابتدا چرا دارید پروژه را انجام می دهید</a:t>
            </a:r>
          </a:p>
          <a:p>
            <a:pPr algn="r" rtl="1"/>
            <a:r>
              <a:rPr lang="fa-IR" sz="3200" b="1" dirty="0">
                <a:cs typeface="B Zar" panose="00000400000000000000" pitchFamily="2" charset="-78"/>
              </a:rPr>
              <a:t>توصیف : </a:t>
            </a:r>
            <a:r>
              <a:rPr lang="fa-IR" sz="3200" dirty="0">
                <a:cs typeface="B Zar" panose="00000400000000000000" pitchFamily="2" charset="-78"/>
              </a:rPr>
              <a:t>در این قسمت به چگونگی ، چه چیزی و چه زمانی پروژه تا جایی که امکان دارد به وضوح پاسخ می دهید</a:t>
            </a:r>
          </a:p>
          <a:p>
            <a:pPr algn="r" rtl="1"/>
            <a:r>
              <a:rPr lang="fa-IR" sz="3200" b="1" dirty="0">
                <a:cs typeface="B Zar" panose="00000400000000000000" pitchFamily="2" charset="-78"/>
              </a:rPr>
              <a:t>نتایج مطلوب : </a:t>
            </a:r>
            <a:r>
              <a:rPr lang="fa-IR" sz="3200" dirty="0">
                <a:cs typeface="B Zar" panose="00000400000000000000" pitchFamily="2" charset="-78"/>
              </a:rPr>
              <a:t>بیانیه نتایج مطلوب موفقیت پروژه را تعریف می کند و به این سوال پاسخ می دهد اقدامات و خروجی های ویژه ای که باید به آن ها رسید چیست</a:t>
            </a:r>
          </a:p>
          <a:p>
            <a:pPr algn="r" rtl="1"/>
            <a:r>
              <a:rPr lang="fa-IR" sz="3200" b="1" dirty="0">
                <a:cs typeface="B Zar" panose="00000400000000000000" pitchFamily="2" charset="-78"/>
              </a:rPr>
              <a:t>حذفیات: </a:t>
            </a:r>
            <a:r>
              <a:rPr lang="fa-IR" sz="3200" dirty="0">
                <a:cs typeface="B Zar" panose="00000400000000000000" pitchFamily="2" charset="-78"/>
              </a:rPr>
              <a:t>این ها ملاحظات و مواردی آند که بخشی از پروژه نخواهند بود</a:t>
            </a:r>
          </a:p>
          <a:p>
            <a:pPr algn="r" rtl="1"/>
            <a:r>
              <a:rPr lang="fa-IR" sz="3200" b="1" dirty="0">
                <a:cs typeface="B Zar" panose="00000400000000000000" pitchFamily="2" charset="-78"/>
              </a:rPr>
              <a:t>نیاز های ارتباطی : </a:t>
            </a:r>
            <a:r>
              <a:rPr lang="fa-IR" sz="3200" dirty="0">
                <a:cs typeface="B Zar" panose="00000400000000000000" pitchFamily="2" charset="-78"/>
              </a:rPr>
              <a:t>یکی از عوامل موفقیت در پروژه ارتباطات خوب است از ذینفعان بپرسید در حین پیشرفت پروژه از که مواردی می خواهید مطلع شوید ؟ دوست دارید چگونه با شما ارتباط برقرار کنیم؟</a:t>
            </a:r>
          </a:p>
          <a:p>
            <a:pPr algn="r" rtl="1"/>
            <a:r>
              <a:rPr lang="fa-IR" sz="3200" b="1" dirty="0">
                <a:cs typeface="B Zar" panose="00000400000000000000" pitchFamily="2" charset="-78"/>
              </a:rPr>
              <a:t>معیار پذیرش: </a:t>
            </a:r>
            <a:r>
              <a:rPr lang="fa-IR" sz="3200" dirty="0">
                <a:cs typeface="B Zar" panose="00000400000000000000" pitchFamily="2" charset="-78"/>
              </a:rPr>
              <a:t>در اینجا تصمیم می گیریم که چه کسی باید اتمام پروژه را تایید بکند</a:t>
            </a:r>
          </a:p>
          <a:p>
            <a:pPr algn="r" rtl="1"/>
            <a:r>
              <a:rPr lang="fa-IR" sz="3200" b="1" dirty="0">
                <a:cs typeface="B Zar" panose="00000400000000000000" pitchFamily="2" charset="-78"/>
              </a:rPr>
              <a:t>محدودیت ها : </a:t>
            </a:r>
            <a:r>
              <a:rPr lang="fa-IR" sz="3200" dirty="0">
                <a:cs typeface="B Zar" panose="00000400000000000000" pitchFamily="2" charset="-78"/>
              </a:rPr>
              <a:t>این موارد محدودیت ها و حدود پروژه اند</a:t>
            </a:r>
          </a:p>
          <a:p>
            <a:pPr algn="r" rtl="1"/>
            <a:r>
              <a:rPr lang="fa-IR" sz="3200" dirty="0">
                <a:cs typeface="B Zar" panose="00000400000000000000" pitchFamily="2" charset="-78"/>
              </a:rPr>
              <a:t>عموما به شش حوزه تقسیم می شوند</a:t>
            </a:r>
            <a:endParaRPr lang="en-US" sz="3200" dirty="0">
              <a:cs typeface="B Zar" panose="00000400000000000000" pitchFamily="2" charset="-78"/>
            </a:endParaRPr>
          </a:p>
        </p:txBody>
      </p:sp>
    </p:spTree>
    <p:extLst>
      <p:ext uri="{BB962C8B-B14F-4D97-AF65-F5344CB8AC3E}">
        <p14:creationId xmlns:p14="http://schemas.microsoft.com/office/powerpoint/2010/main" val="3780978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2700000">
            <a:off x="-2693793" y="7510422"/>
            <a:ext cx="7415398" cy="3565095"/>
            <a:chOff x="0" y="0"/>
            <a:chExt cx="660400" cy="317500"/>
          </a:xfrm>
        </p:grpSpPr>
        <p:sp>
          <p:nvSpPr>
            <p:cNvPr id="5" name="Freeform 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6" name="TextBox 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19" name="Group 19"/>
          <p:cNvGrpSpPr/>
          <p:nvPr/>
        </p:nvGrpSpPr>
        <p:grpSpPr>
          <a:xfrm rot="-2700000">
            <a:off x="14034654" y="-4091495"/>
            <a:ext cx="7415398" cy="3565095"/>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sp>
      <p:sp>
        <p:nvSpPr>
          <p:cNvPr id="23" name="AutoShape 23"/>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sp>
      <p:sp>
        <p:nvSpPr>
          <p:cNvPr id="24" name="AutoShape 24"/>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sp>
      <p:sp>
        <p:nvSpPr>
          <p:cNvPr id="25" name="AutoShape 25"/>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sp>
      <p:sp>
        <p:nvSpPr>
          <p:cNvPr id="26" name="AutoShape 26"/>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sp>
      <p:pic>
        <p:nvPicPr>
          <p:cNvPr id="7" name="Picture 6">
            <a:extLst>
              <a:ext uri="{FF2B5EF4-FFF2-40B4-BE49-F238E27FC236}">
                <a16:creationId xmlns:a16="http://schemas.microsoft.com/office/drawing/2014/main" id="{567E14E5-720A-4612-8813-FFB2F9F39A4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5556" b="80139" l="18672" r="60156">
                        <a14:foregroundMark x1="59688" y1="15972" x2="59297" y2="49167"/>
                        <a14:foregroundMark x1="59297" y1="49167" x2="59609" y2="76667"/>
                        <a14:foregroundMark x1="59609" y1="76667" x2="58438" y2="80417"/>
                        <a14:foregroundMark x1="58438" y1="80417" x2="20313" y2="80139"/>
                        <a14:foregroundMark x1="20313" y1="80139" x2="18906" y2="74444"/>
                        <a14:foregroundMark x1="18906" y1="74444" x2="18672" y2="22639"/>
                        <a14:foregroundMark x1="18672" y1="22639" x2="20469" y2="17917"/>
                        <a14:foregroundMark x1="20469" y1="17917" x2="25547" y2="16111"/>
                        <a14:foregroundMark x1="25547" y1="16111" x2="56953" y2="17361"/>
                        <a14:foregroundMark x1="56953" y1="17361" x2="59141" y2="15833"/>
                        <a14:foregroundMark x1="59141" y1="15833" x2="59141" y2="15833"/>
                        <a14:foregroundMark x1="59688" y1="38056" x2="59844" y2="46389"/>
                        <a14:foregroundMark x1="59844" y1="46389" x2="58984" y2="81806"/>
                        <a14:foregroundMark x1="58984" y1="81806" x2="54297" y2="75833"/>
                        <a14:foregroundMark x1="54297" y1="75833" x2="46328" y2="77778"/>
                        <a14:foregroundMark x1="46328" y1="77778" x2="40156" y2="76250"/>
                        <a14:foregroundMark x1="40156" y1="76250" x2="42500" y2="79167"/>
                        <a14:foregroundMark x1="42500" y1="79167" x2="23672" y2="76806"/>
                        <a14:foregroundMark x1="23672" y1="76806" x2="21641" y2="68056"/>
                        <a14:foregroundMark x1="21641" y1="68056" x2="22344" y2="64306"/>
                        <a14:foregroundMark x1="22344" y1="64306" x2="21875" y2="23750"/>
                        <a14:foregroundMark x1="21875" y1="23750" x2="19531" y2="26806"/>
                        <a14:foregroundMark x1="19531" y1="26806" x2="19922" y2="41944"/>
                        <a14:foregroundMark x1="19922" y1="41944" x2="23125" y2="56667"/>
                        <a14:foregroundMark x1="23125" y1="56667" x2="19375" y2="57083"/>
                        <a14:foregroundMark x1="19375" y1="57083" x2="20625" y2="66806"/>
                        <a14:foregroundMark x1="20625" y1="66806" x2="20078" y2="76806"/>
                        <a14:foregroundMark x1="20078" y1="76806" x2="19922" y2="77222"/>
                        <a14:foregroundMark x1="49844" y1="78056" x2="55313" y2="79583"/>
                        <a14:foregroundMark x1="55313" y1="79583" x2="43672" y2="79722"/>
                        <a14:foregroundMark x1="18672" y1="76944" x2="19531" y2="80139"/>
                        <a14:foregroundMark x1="59844" y1="32917" x2="60156" y2="35833"/>
                      </a14:backgroundRemoval>
                    </a14:imgEffect>
                  </a14:imgLayer>
                </a14:imgProps>
              </a:ext>
              <a:ext uri="{28A0092B-C50C-407E-A947-70E740481C1C}">
                <a14:useLocalDpi xmlns:a14="http://schemas.microsoft.com/office/drawing/2010/main" val="0"/>
              </a:ext>
            </a:extLst>
          </a:blip>
          <a:srcRect l="21884" t="16446" r="40022" b="21941"/>
          <a:stretch/>
        </p:blipFill>
        <p:spPr>
          <a:xfrm rot="16200000">
            <a:off x="4872791" y="880309"/>
            <a:ext cx="8534400" cy="77643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488393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2700000">
            <a:off x="-2693793" y="7510422"/>
            <a:ext cx="7415398" cy="3565095"/>
            <a:chOff x="0" y="0"/>
            <a:chExt cx="660400" cy="317500"/>
          </a:xfrm>
        </p:grpSpPr>
        <p:sp>
          <p:nvSpPr>
            <p:cNvPr id="5" name="Freeform 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6" name="TextBox 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19" name="Group 19"/>
          <p:cNvGrpSpPr/>
          <p:nvPr/>
        </p:nvGrpSpPr>
        <p:grpSpPr>
          <a:xfrm rot="-2700000">
            <a:off x="14034654" y="-4091495"/>
            <a:ext cx="7415398" cy="3565095"/>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sp>
      <p:sp>
        <p:nvSpPr>
          <p:cNvPr id="23" name="AutoShape 23"/>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sp>
      <p:sp>
        <p:nvSpPr>
          <p:cNvPr id="24" name="AutoShape 24"/>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sp>
      <p:sp>
        <p:nvSpPr>
          <p:cNvPr id="25" name="AutoShape 25"/>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sp>
      <p:sp>
        <p:nvSpPr>
          <p:cNvPr id="26" name="AutoShape 26"/>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sp>
      <p:sp>
        <p:nvSpPr>
          <p:cNvPr id="14" name="TextBox 13">
            <a:extLst>
              <a:ext uri="{FF2B5EF4-FFF2-40B4-BE49-F238E27FC236}">
                <a16:creationId xmlns:a16="http://schemas.microsoft.com/office/drawing/2014/main" id="{A9B316CC-CE3E-48BB-A05B-1462041803F0}"/>
              </a:ext>
            </a:extLst>
          </p:cNvPr>
          <p:cNvSpPr txBox="1"/>
          <p:nvPr/>
        </p:nvSpPr>
        <p:spPr>
          <a:xfrm>
            <a:off x="3698451" y="777697"/>
            <a:ext cx="10741519" cy="829073"/>
          </a:xfrm>
          <a:prstGeom prst="rect">
            <a:avLst/>
          </a:prstGeom>
          <a:noFill/>
        </p:spPr>
        <p:txBody>
          <a:bodyPr wrap="square" rtlCol="0">
            <a:spAutoFit/>
          </a:bodyPr>
          <a:lstStyle/>
          <a:p>
            <a:pPr algn="r" rtl="1">
              <a:lnSpc>
                <a:spcPts val="5544"/>
              </a:lnSpc>
            </a:pPr>
            <a:r>
              <a:rPr lang="fa-IR" sz="5400" b="1" dirty="0">
                <a:solidFill>
                  <a:srgbClr val="7ED957"/>
                </a:solidFill>
                <a:latin typeface="Kollektif Bold"/>
                <a:cs typeface="B Zar" panose="00000400000000000000" pitchFamily="2" charset="-78"/>
              </a:rPr>
              <a:t>حوزه های محدودیت های احتمالی</a:t>
            </a:r>
            <a:endParaRPr lang="en-US" sz="5400" b="1" dirty="0">
              <a:solidFill>
                <a:srgbClr val="7ED957"/>
              </a:solidFill>
              <a:latin typeface="Kollektif Bold"/>
              <a:cs typeface="B Zar" panose="00000400000000000000" pitchFamily="2" charset="-78"/>
            </a:endParaRPr>
          </a:p>
        </p:txBody>
      </p:sp>
      <p:graphicFrame>
        <p:nvGraphicFramePr>
          <p:cNvPr id="8" name="Diagram 7">
            <a:extLst>
              <a:ext uri="{FF2B5EF4-FFF2-40B4-BE49-F238E27FC236}">
                <a16:creationId xmlns:a16="http://schemas.microsoft.com/office/drawing/2014/main" id="{F46345C3-F170-49B7-B3FE-FBBFAFBD8926}"/>
              </a:ext>
            </a:extLst>
          </p:cNvPr>
          <p:cNvGraphicFramePr/>
          <p:nvPr>
            <p:extLst>
              <p:ext uri="{D42A27DB-BD31-4B8C-83A1-F6EECF244321}">
                <p14:modId xmlns:p14="http://schemas.microsoft.com/office/powerpoint/2010/main" val="106624012"/>
              </p:ext>
            </p:extLst>
          </p:nvPr>
        </p:nvGraphicFramePr>
        <p:xfrm>
          <a:off x="6286500" y="2628900"/>
          <a:ext cx="5715000" cy="619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234511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rot="2700000">
            <a:off x="-2396474" y="-2921783"/>
            <a:ext cx="7415398" cy="3565095"/>
            <a:chOff x="0" y="0"/>
            <a:chExt cx="660400" cy="317500"/>
          </a:xfrm>
        </p:grpSpPr>
        <p:sp>
          <p:nvSpPr>
            <p:cNvPr id="26" name="Freeform 2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7" name="TextBox 2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8" name="AutoShape 28"/>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29" name="AutoShape 29"/>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30" name="AutoShape 30"/>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31" name="AutoShape 31"/>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32" name="AutoShape 32"/>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33" name="AutoShape 33"/>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53" name="Freeform 53"/>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4" name="Freeform 54"/>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5" name="Freeform 55"/>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Freeform 56"/>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7" name="Freeform 57"/>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8" name="Freeform 58"/>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9" name="Freeform 59"/>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0" name="Freeform 60"/>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1" name="TextBox 60">
            <a:extLst>
              <a:ext uri="{FF2B5EF4-FFF2-40B4-BE49-F238E27FC236}">
                <a16:creationId xmlns:a16="http://schemas.microsoft.com/office/drawing/2014/main" id="{552B8687-4ADC-498B-A37D-60CC0B2122B5}"/>
              </a:ext>
            </a:extLst>
          </p:cNvPr>
          <p:cNvSpPr txBox="1"/>
          <p:nvPr/>
        </p:nvSpPr>
        <p:spPr>
          <a:xfrm>
            <a:off x="3773240" y="736873"/>
            <a:ext cx="10741519" cy="1569660"/>
          </a:xfrm>
          <a:prstGeom prst="rect">
            <a:avLst/>
          </a:prstGeom>
          <a:noFill/>
        </p:spPr>
        <p:txBody>
          <a:bodyPr wrap="square" rtlCol="0">
            <a:spAutoFit/>
          </a:bodyPr>
          <a:lstStyle/>
          <a:p>
            <a:pPr algn="r" rtl="1"/>
            <a:r>
              <a:rPr lang="fa-IR" sz="3200" dirty="0">
                <a:cs typeface="B Zar" panose="00000400000000000000" pitchFamily="2" charset="-78"/>
              </a:rPr>
              <a:t>هرچه با ذینفعان کلیدی بیشتر در مورد محدودیت ها صحبت کنید انتظارات شفاف تریدبه دست خواهید آورد.</a:t>
            </a:r>
          </a:p>
          <a:p>
            <a:pPr algn="r" rtl="1"/>
            <a:r>
              <a:rPr lang="fa-IR" sz="3200" dirty="0">
                <a:cs typeface="B Zar" panose="00000400000000000000" pitchFamily="2" charset="-78"/>
              </a:rPr>
              <a:t>ابزار: قیف سوالات</a:t>
            </a:r>
            <a:endParaRPr lang="en-US" sz="3200" dirty="0">
              <a:cs typeface="B Zar" panose="00000400000000000000" pitchFamily="2" charset="-78"/>
            </a:endParaRPr>
          </a:p>
        </p:txBody>
      </p:sp>
      <p:pic>
        <p:nvPicPr>
          <p:cNvPr id="63" name="Picture 62">
            <a:extLst>
              <a:ext uri="{FF2B5EF4-FFF2-40B4-BE49-F238E27FC236}">
                <a16:creationId xmlns:a16="http://schemas.microsoft.com/office/drawing/2014/main" id="{2422481C-3D31-416E-B838-D9D6DEAE4D29}"/>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35625" b="59922" l="34583" r="74028">
                        <a14:foregroundMark x1="38194" y1="39141" x2="38889" y2="40781"/>
                        <a14:foregroundMark x1="36389" y1="38750" x2="35833" y2="38984"/>
                        <a14:foregroundMark x1="39167" y1="36484" x2="45545" y2="35991"/>
                        <a14:foregroundMark x1="54426" y1="35991" x2="57361" y2="36250"/>
                        <a14:foregroundMark x1="53802" y1="35936" x2="54255" y2="35976"/>
                        <a14:foregroundMark x1="72917" y1="39141" x2="74028" y2="38672"/>
                        <a14:foregroundMark x1="42222" y1="45938" x2="45000" y2="50938"/>
                        <a14:foregroundMark x1="45000" y1="50938" x2="57083" y2="51484"/>
                        <a14:foregroundMark x1="57083" y1="51484" x2="60694" y2="50000"/>
                        <a14:foregroundMark x1="60694" y1="50000" x2="61250" y2="47656"/>
                        <a14:foregroundMark x1="43153" y1="46170" x2="42222" y2="46094"/>
                        <a14:foregroundMark x1="61250" y1="47656" x2="54534" y2="47105"/>
                        <a14:foregroundMark x1="45343" y1="53842" x2="47639" y2="58750"/>
                        <a14:foregroundMark x1="47639" y1="58750" x2="55417" y2="58750"/>
                        <a14:foregroundMark x1="55417" y1="58750" x2="58750" y2="57500"/>
                        <a14:foregroundMark x1="58750" y1="57500" x2="59028" y2="55078"/>
                        <a14:foregroundMark x1="59028" y1="55078" x2="53290" y2="53775"/>
                        <a14:foregroundMark x1="62500" y1="59531" x2="62500" y2="59062"/>
                        <a14:foregroundMark x1="62917" y1="59375" x2="62361" y2="59062"/>
                        <a14:foregroundMark x1="34722" y1="37266" x2="35417" y2="37344"/>
                        <a14:backgroundMark x1="53776" y1="45992" x2="55278" y2="46016"/>
                        <a14:backgroundMark x1="55278" y1="46016" x2="59444" y2="45938"/>
                        <a14:backgroundMark x1="59444" y1="45938" x2="63889" y2="45078"/>
                        <a14:backgroundMark x1="63889" y1="45078" x2="70694" y2="39375"/>
                        <a14:backgroundMark x1="53934" y1="52983" x2="56250" y2="53047"/>
                        <a14:backgroundMark x1="56250" y1="53047" x2="60694" y2="52578"/>
                        <a14:backgroundMark x1="60694" y1="52578" x2="64167" y2="46797"/>
                        <a14:backgroundMark x1="49028" y1="35781" x2="51111" y2="35547"/>
                        <a14:backgroundMark x1="51389" y1="35859" x2="53889" y2="35859"/>
                        <a14:backgroundMark x1="46389" y1="35938" x2="48889" y2="35781"/>
                        <a14:backgroundMark x1="46250" y1="35781" x2="46250" y2="35781"/>
                        <a14:backgroundMark x1="51111" y1="35703" x2="51389" y2="35625"/>
                        <a14:backgroundMark x1="54444" y1="36016" x2="54167" y2="35859"/>
                        <a14:backgroundMark x1="48611" y1="53047" x2="46667" y2="52969"/>
                        <a14:backgroundMark x1="48889" y1="53203" x2="52778" y2="53281"/>
                        <a14:backgroundMark x1="52778" y1="53281" x2="53889" y2="53203"/>
                        <a14:backgroundMark x1="44583" y1="52422" x2="47361" y2="52891"/>
                        <a14:backgroundMark x1="62361" y1="60000" x2="63092" y2="59932"/>
                        <a14:backgroundMark x1="53750" y1="46328" x2="50139" y2="45938"/>
                        <a14:backgroundMark x1="50417" y1="46250" x2="42222" y2="45234"/>
                        <a14:backgroundMark x1="45694" y1="35859" x2="46806" y2="35859"/>
                        <a14:backgroundMark x1="54583" y1="35938" x2="54583" y2="35859"/>
                        <a14:backgroundMark x1="62500" y1="59844" x2="62917" y2="59766"/>
                        <a14:backgroundMark x1="63194" y1="59766" x2="63750" y2="59531"/>
                      </a14:backgroundRemoval>
                    </a14:imgEffect>
                  </a14:imgLayer>
                </a14:imgProps>
              </a:ext>
              <a:ext uri="{28A0092B-C50C-407E-A947-70E740481C1C}">
                <a14:useLocalDpi xmlns:a14="http://schemas.microsoft.com/office/drawing/2010/main" val="0"/>
              </a:ext>
            </a:extLst>
          </a:blip>
          <a:srcRect l="32773" t="34796" r="25753" b="39420"/>
          <a:stretch/>
        </p:blipFill>
        <p:spPr>
          <a:xfrm>
            <a:off x="4419600" y="2628900"/>
            <a:ext cx="5313005" cy="5872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806975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rot="2700000">
            <a:off x="-2396474" y="-2921783"/>
            <a:ext cx="7415398" cy="3565095"/>
            <a:chOff x="0" y="0"/>
            <a:chExt cx="660400" cy="317500"/>
          </a:xfrm>
        </p:grpSpPr>
        <p:sp>
          <p:nvSpPr>
            <p:cNvPr id="26" name="Freeform 2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7" name="TextBox 2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8" name="AutoShape 28"/>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29" name="AutoShape 29"/>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30" name="AutoShape 30"/>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31" name="AutoShape 31"/>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32" name="AutoShape 32"/>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33" name="AutoShape 33"/>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53" name="Freeform 53"/>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4" name="Freeform 54"/>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5" name="Freeform 55"/>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Freeform 56"/>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7" name="Freeform 57"/>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8" name="Freeform 58"/>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9" name="Freeform 59"/>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0" name="Freeform 60"/>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1" name="TextBox 60">
            <a:extLst>
              <a:ext uri="{FF2B5EF4-FFF2-40B4-BE49-F238E27FC236}">
                <a16:creationId xmlns:a16="http://schemas.microsoft.com/office/drawing/2014/main" id="{552B8687-4ADC-498B-A37D-60CC0B2122B5}"/>
              </a:ext>
            </a:extLst>
          </p:cNvPr>
          <p:cNvSpPr txBox="1"/>
          <p:nvPr/>
        </p:nvSpPr>
        <p:spPr>
          <a:xfrm>
            <a:off x="3773240" y="3364749"/>
            <a:ext cx="10741519" cy="2554545"/>
          </a:xfrm>
          <a:prstGeom prst="rect">
            <a:avLst/>
          </a:prstGeom>
          <a:noFill/>
        </p:spPr>
        <p:txBody>
          <a:bodyPr wrap="square" rtlCol="0">
            <a:spAutoFit/>
          </a:bodyPr>
          <a:lstStyle/>
          <a:p>
            <a:pPr marL="457200" indent="-457200" algn="r" rtl="1">
              <a:buFont typeface="Wingdings" panose="05000000000000000000" pitchFamily="2" charset="2"/>
              <a:buChar char="Ø"/>
            </a:pPr>
            <a:r>
              <a:rPr lang="fa-IR" sz="3200" dirty="0">
                <a:cs typeface="B Zar" panose="00000400000000000000" pitchFamily="2" charset="-78"/>
              </a:rPr>
              <a:t>مصاحبه فرد به فرد دارای خوبی این است که می توانست واقعا بفهمید در ذهن ذینفع چه می گذرد و ایده بهتری از انتظاراتشان از پروژه به شما بدهند.</a:t>
            </a:r>
          </a:p>
          <a:p>
            <a:pPr marL="457200" indent="-457200" algn="r" rtl="1">
              <a:buFont typeface="Wingdings" panose="05000000000000000000" pitchFamily="2" charset="2"/>
              <a:buChar char="Ø"/>
            </a:pPr>
            <a:endParaRPr lang="fa-IR" sz="3200" dirty="0">
              <a:cs typeface="B Zar" panose="00000400000000000000" pitchFamily="2" charset="-78"/>
            </a:endParaRPr>
          </a:p>
          <a:p>
            <a:pPr marL="457200" indent="-457200" algn="r" rtl="1">
              <a:buFont typeface="Wingdings" panose="05000000000000000000" pitchFamily="2" charset="2"/>
              <a:buChar char="Ø"/>
            </a:pPr>
            <a:r>
              <a:rPr lang="fa-IR" sz="3200" dirty="0">
                <a:cs typeface="B Zar" panose="00000400000000000000" pitchFamily="2" charset="-78"/>
              </a:rPr>
              <a:t>مصاحبه گروهی داری خوبی این است که در زمان کمتری ورودی بیشتری نسبت به مصاحبه فرد به فرد به دست می آورید اگر مصاحبه گروهی درستی انجام بدهید.</a:t>
            </a:r>
            <a:endParaRPr lang="en-US" sz="3200" dirty="0">
              <a:cs typeface="B Zar" panose="00000400000000000000" pitchFamily="2" charset="-78"/>
            </a:endParaRPr>
          </a:p>
        </p:txBody>
      </p:sp>
    </p:spTree>
    <p:extLst>
      <p:ext uri="{BB962C8B-B14F-4D97-AF65-F5344CB8AC3E}">
        <p14:creationId xmlns:p14="http://schemas.microsoft.com/office/powerpoint/2010/main" val="24890044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rot="2700000">
            <a:off x="-2396474" y="-2921783"/>
            <a:ext cx="7415398" cy="3565095"/>
            <a:chOff x="0" y="0"/>
            <a:chExt cx="660400" cy="317500"/>
          </a:xfrm>
        </p:grpSpPr>
        <p:sp>
          <p:nvSpPr>
            <p:cNvPr id="26" name="Freeform 2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7" name="TextBox 2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8" name="AutoShape 28"/>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29" name="AutoShape 29"/>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30" name="AutoShape 30"/>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31" name="AutoShape 31"/>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32" name="AutoShape 32"/>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33" name="AutoShape 33"/>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53" name="Freeform 53"/>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4" name="Freeform 54"/>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5" name="Freeform 55"/>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Freeform 56"/>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7" name="Freeform 57"/>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8" name="Freeform 58"/>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9" name="Freeform 59"/>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0" name="Freeform 60"/>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1" name="TextBox 60">
            <a:extLst>
              <a:ext uri="{FF2B5EF4-FFF2-40B4-BE49-F238E27FC236}">
                <a16:creationId xmlns:a16="http://schemas.microsoft.com/office/drawing/2014/main" id="{552B8687-4ADC-498B-A37D-60CC0B2122B5}"/>
              </a:ext>
            </a:extLst>
          </p:cNvPr>
          <p:cNvSpPr txBox="1"/>
          <p:nvPr/>
        </p:nvSpPr>
        <p:spPr>
          <a:xfrm>
            <a:off x="3773240" y="711405"/>
            <a:ext cx="10741519" cy="6832640"/>
          </a:xfrm>
          <a:prstGeom prst="rect">
            <a:avLst/>
          </a:prstGeom>
          <a:noFill/>
        </p:spPr>
        <p:txBody>
          <a:bodyPr wrap="square" rtlCol="0">
            <a:spAutoFit/>
          </a:bodyPr>
          <a:lstStyle/>
          <a:p>
            <a:pPr algn="r" rtl="1"/>
            <a:r>
              <a:rPr lang="fa-IR" sz="5400" b="1" dirty="0">
                <a:solidFill>
                  <a:srgbClr val="7ED957"/>
                </a:solidFill>
                <a:latin typeface="Kollektif Bold"/>
                <a:cs typeface="B Zar" panose="00000400000000000000" pitchFamily="2" charset="-78"/>
              </a:rPr>
              <a:t>نحوه اداره کردن جلسه </a:t>
            </a:r>
            <a:endParaRPr lang="fa-IR" sz="3200" b="1" dirty="0">
              <a:solidFill>
                <a:srgbClr val="7ED957"/>
              </a:solidFill>
              <a:latin typeface="Kollektif Bold"/>
              <a:cs typeface="B Zar" panose="00000400000000000000" pitchFamily="2" charset="-78"/>
            </a:endParaRPr>
          </a:p>
          <a:p>
            <a:pPr algn="r" rtl="1"/>
            <a:endParaRPr lang="fa-IR" sz="3200" dirty="0">
              <a:cs typeface="B Zar" panose="00000400000000000000" pitchFamily="2" charset="-78"/>
            </a:endParaRPr>
          </a:p>
          <a:p>
            <a:pPr marL="457200" indent="-457200" algn="r" rtl="1">
              <a:buFont typeface="Wingdings" panose="05000000000000000000" pitchFamily="2" charset="2"/>
              <a:buChar char="Ø"/>
            </a:pPr>
            <a:r>
              <a:rPr lang="fa-IR" sz="3200" dirty="0">
                <a:cs typeface="B Zar" panose="00000400000000000000" pitchFamily="2" charset="-78"/>
              </a:rPr>
              <a:t>تا جایی که می توانید ذینفع دعوت کنید و آن ها را در اتاقی و یا آنلاین دور هم جمع بکنید.</a:t>
            </a:r>
          </a:p>
          <a:p>
            <a:pPr marL="457200" indent="-457200" algn="r" rtl="1">
              <a:buFont typeface="Wingdings" panose="05000000000000000000" pitchFamily="2" charset="2"/>
              <a:buChar char="Ø"/>
            </a:pPr>
            <a:r>
              <a:rPr lang="fa-IR" sz="3200" dirty="0">
                <a:cs typeface="B Zar" panose="00000400000000000000" pitchFamily="2" charset="-78"/>
              </a:rPr>
              <a:t>زمان کاملا مشخصی برای جلسه تعیین بکنید جلسه را طبق زمان شروع و پایان دهید. </a:t>
            </a:r>
          </a:p>
          <a:p>
            <a:pPr marL="457200" indent="-457200" algn="r" rtl="1">
              <a:buFont typeface="Wingdings" panose="05000000000000000000" pitchFamily="2" charset="2"/>
              <a:buChar char="Ø"/>
            </a:pPr>
            <a:r>
              <a:rPr lang="fa-IR" sz="3200" dirty="0">
                <a:cs typeface="B Zar" panose="00000400000000000000" pitchFamily="2" charset="-78"/>
              </a:rPr>
              <a:t>قانونی وضع بکنید که هیچ کس حق نداشته باشد سخن دیگری را قطع بکند. </a:t>
            </a:r>
          </a:p>
          <a:p>
            <a:pPr marL="457200" indent="-457200" algn="r" rtl="1">
              <a:buFont typeface="Wingdings" panose="05000000000000000000" pitchFamily="2" charset="2"/>
              <a:buChar char="Ø"/>
            </a:pPr>
            <a:r>
              <a:rPr lang="fa-IR" sz="3200" dirty="0">
                <a:cs typeface="B Zar" panose="00000400000000000000" pitchFamily="2" charset="-78"/>
              </a:rPr>
              <a:t>به هر نفر فقط چند دقیقه وقت بدهید. </a:t>
            </a:r>
          </a:p>
          <a:p>
            <a:pPr marL="457200" indent="-457200" algn="r" rtl="1">
              <a:buFont typeface="Wingdings" panose="05000000000000000000" pitchFamily="2" charset="2"/>
              <a:buChar char="Ø"/>
            </a:pPr>
            <a:r>
              <a:rPr lang="fa-IR" sz="3200" dirty="0">
                <a:cs typeface="B Zar" panose="00000400000000000000" pitchFamily="2" charset="-78"/>
              </a:rPr>
              <a:t>در مورد هر نکته ای که مطرح شد بحث نکنید فقط در صورت نیاز به شفاف سازی سوال بپرسید.</a:t>
            </a:r>
          </a:p>
          <a:p>
            <a:pPr marL="457200" indent="-457200" algn="r" rtl="1">
              <a:buFont typeface="Wingdings" panose="05000000000000000000" pitchFamily="2" charset="2"/>
              <a:buChar char="Ø"/>
            </a:pPr>
            <a:r>
              <a:rPr lang="fa-IR" sz="3200" dirty="0">
                <a:cs typeface="B Zar" panose="00000400000000000000" pitchFamily="2" charset="-78"/>
              </a:rPr>
              <a:t>با دقت نظرات را ثبت بکنید. </a:t>
            </a:r>
          </a:p>
          <a:p>
            <a:pPr marL="457200" indent="-457200" algn="r" rtl="1">
              <a:buFont typeface="Wingdings" panose="05000000000000000000" pitchFamily="2" charset="2"/>
              <a:buChar char="Ø"/>
            </a:pPr>
            <a:r>
              <a:rPr lang="fa-IR" sz="3200" dirty="0">
                <a:cs typeface="B Zar" panose="00000400000000000000" pitchFamily="2" charset="-78"/>
              </a:rPr>
              <a:t>از گروه تشکر بکنید و اگر خواستید مسائل بیشتری را مطرح کنند از آن ها برای مصاحبه فرد به فرد دعوت کنید. </a:t>
            </a:r>
          </a:p>
          <a:p>
            <a:pPr marL="457200" indent="-457200" algn="r" rtl="1">
              <a:buFont typeface="Wingdings" panose="05000000000000000000" pitchFamily="2" charset="2"/>
              <a:buChar char="Ø"/>
            </a:pPr>
            <a:r>
              <a:rPr lang="fa-IR" sz="3200" dirty="0">
                <a:cs typeface="B Zar" panose="00000400000000000000" pitchFamily="2" charset="-78"/>
              </a:rPr>
              <a:t>پس از پایان جلسه نظرات ثبت شده را بین همه پخش بکنید.</a:t>
            </a:r>
            <a:endParaRPr lang="en-US" sz="3200" dirty="0">
              <a:cs typeface="B Zar" panose="00000400000000000000" pitchFamily="2" charset="-78"/>
            </a:endParaRPr>
          </a:p>
        </p:txBody>
      </p:sp>
    </p:spTree>
    <p:extLst>
      <p:ext uri="{BB962C8B-B14F-4D97-AF65-F5344CB8AC3E}">
        <p14:creationId xmlns:p14="http://schemas.microsoft.com/office/powerpoint/2010/main" val="36257543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rot="2700000">
            <a:off x="-2396474" y="-2921783"/>
            <a:ext cx="7415398" cy="3565095"/>
            <a:chOff x="0" y="0"/>
            <a:chExt cx="660400" cy="317500"/>
          </a:xfrm>
        </p:grpSpPr>
        <p:sp>
          <p:nvSpPr>
            <p:cNvPr id="26" name="Freeform 2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7" name="TextBox 2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8" name="AutoShape 28"/>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29" name="AutoShape 29"/>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30" name="AutoShape 30"/>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31" name="AutoShape 31"/>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32" name="AutoShape 32"/>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33" name="AutoShape 33"/>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53" name="Freeform 53"/>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4" name="Freeform 54"/>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5" name="Freeform 55"/>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Freeform 56"/>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7" name="Freeform 57"/>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8" name="Freeform 58"/>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9" name="Freeform 59"/>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0" name="Freeform 60"/>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1" name="TextBox 60">
            <a:extLst>
              <a:ext uri="{FF2B5EF4-FFF2-40B4-BE49-F238E27FC236}">
                <a16:creationId xmlns:a16="http://schemas.microsoft.com/office/drawing/2014/main" id="{552B8687-4ADC-498B-A37D-60CC0B2122B5}"/>
              </a:ext>
            </a:extLst>
          </p:cNvPr>
          <p:cNvSpPr txBox="1"/>
          <p:nvPr/>
        </p:nvSpPr>
        <p:spPr>
          <a:xfrm>
            <a:off x="3773240" y="736873"/>
            <a:ext cx="10741519" cy="923330"/>
          </a:xfrm>
          <a:prstGeom prst="rect">
            <a:avLst/>
          </a:prstGeom>
          <a:noFill/>
        </p:spPr>
        <p:txBody>
          <a:bodyPr wrap="square" rtlCol="0">
            <a:spAutoFit/>
          </a:bodyPr>
          <a:lstStyle/>
          <a:p>
            <a:pPr algn="r" rtl="1"/>
            <a:r>
              <a:rPr lang="fa-IR" sz="5400" b="1" dirty="0">
                <a:solidFill>
                  <a:srgbClr val="7ED957"/>
                </a:solidFill>
                <a:latin typeface="Kollektif Bold"/>
                <a:cs typeface="B Zar" panose="00000400000000000000" pitchFamily="2" charset="-78"/>
              </a:rPr>
              <a:t>رفتار های بنیادی قانون جلسه </a:t>
            </a:r>
          </a:p>
        </p:txBody>
      </p:sp>
      <p:graphicFrame>
        <p:nvGraphicFramePr>
          <p:cNvPr id="2" name="Diagram 1">
            <a:extLst>
              <a:ext uri="{FF2B5EF4-FFF2-40B4-BE49-F238E27FC236}">
                <a16:creationId xmlns:a16="http://schemas.microsoft.com/office/drawing/2014/main" id="{433B0337-2D35-47D1-9713-A9E8B8328BF5}"/>
              </a:ext>
            </a:extLst>
          </p:cNvPr>
          <p:cNvGraphicFramePr/>
          <p:nvPr>
            <p:extLst>
              <p:ext uri="{D42A27DB-BD31-4B8C-83A1-F6EECF244321}">
                <p14:modId xmlns:p14="http://schemas.microsoft.com/office/powerpoint/2010/main" val="1885196412"/>
              </p:ext>
            </p:extLst>
          </p:nvPr>
        </p:nvGraphicFramePr>
        <p:xfrm>
          <a:off x="4033800" y="2742956"/>
          <a:ext cx="7010400" cy="52832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019752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rot="2700000">
            <a:off x="-2396474" y="-2921783"/>
            <a:ext cx="7415398" cy="3565095"/>
            <a:chOff x="0" y="0"/>
            <a:chExt cx="660400" cy="317500"/>
          </a:xfrm>
        </p:grpSpPr>
        <p:sp>
          <p:nvSpPr>
            <p:cNvPr id="26" name="Freeform 2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7" name="TextBox 2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8" name="AutoShape 28"/>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29" name="AutoShape 29"/>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30" name="AutoShape 30"/>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31" name="AutoShape 31"/>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32" name="AutoShape 32"/>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33" name="AutoShape 33"/>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53" name="Freeform 53"/>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4" name="Freeform 54"/>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5" name="Freeform 55"/>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Freeform 56"/>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7" name="Freeform 57"/>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8" name="Freeform 58"/>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9" name="Freeform 59"/>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0" name="Freeform 60"/>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1" name="TextBox 60">
            <a:extLst>
              <a:ext uri="{FF2B5EF4-FFF2-40B4-BE49-F238E27FC236}">
                <a16:creationId xmlns:a16="http://schemas.microsoft.com/office/drawing/2014/main" id="{552B8687-4ADC-498B-A37D-60CC0B2122B5}"/>
              </a:ext>
            </a:extLst>
          </p:cNvPr>
          <p:cNvSpPr txBox="1"/>
          <p:nvPr/>
        </p:nvSpPr>
        <p:spPr>
          <a:xfrm>
            <a:off x="3124200" y="2279347"/>
            <a:ext cx="10741519" cy="4216539"/>
          </a:xfrm>
          <a:prstGeom prst="rect">
            <a:avLst/>
          </a:prstGeom>
          <a:noFill/>
        </p:spPr>
        <p:txBody>
          <a:bodyPr wrap="square" rtlCol="0">
            <a:spAutoFit/>
          </a:bodyPr>
          <a:lstStyle/>
          <a:p>
            <a:pPr algn="r" rtl="1"/>
            <a:r>
              <a:rPr lang="fa-IR" sz="3200" dirty="0">
                <a:cs typeface="B Zar" panose="00000400000000000000" pitchFamily="2" charset="-78"/>
              </a:rPr>
              <a:t>محدوده پروژه : مجموعه روشنی از انتظارات که من ذینفعان کلیدی آن را تایید کرده باشند.</a:t>
            </a:r>
          </a:p>
          <a:p>
            <a:pPr algn="r" rtl="1"/>
            <a:endParaRPr lang="fa-IR" sz="5400" b="1" dirty="0">
              <a:solidFill>
                <a:srgbClr val="7ED957"/>
              </a:solidFill>
              <a:latin typeface="Kollektif Bold"/>
              <a:cs typeface="B Zar" panose="00000400000000000000" pitchFamily="2" charset="-78"/>
            </a:endParaRPr>
          </a:p>
          <a:p>
            <a:pPr algn="r" rtl="1"/>
            <a:r>
              <a:rPr lang="fa-IR" sz="5400" b="1" dirty="0">
                <a:solidFill>
                  <a:srgbClr val="7ED957"/>
                </a:solidFill>
                <a:latin typeface="Kollektif Bold"/>
                <a:cs typeface="B Zar" panose="00000400000000000000" pitchFamily="2" charset="-78"/>
              </a:rPr>
              <a:t>ایجاد بیانیه تایید شده محدوده پروژه </a:t>
            </a:r>
          </a:p>
          <a:p>
            <a:pPr marL="457200" indent="-457200" algn="r" rtl="1">
              <a:buFont typeface="Wingdings" panose="05000000000000000000" pitchFamily="2" charset="2"/>
              <a:buChar char="Ø"/>
            </a:pPr>
            <a:r>
              <a:rPr lang="fa-IR" sz="3200" dirty="0">
                <a:cs typeface="B Zar" panose="00000400000000000000" pitchFamily="2" charset="-78"/>
              </a:rPr>
              <a:t>پیش نویس بیانیه محدوده</a:t>
            </a:r>
          </a:p>
          <a:p>
            <a:pPr marL="457200" indent="-457200" algn="r" rtl="1">
              <a:buFont typeface="Wingdings" panose="05000000000000000000" pitchFamily="2" charset="2"/>
              <a:buChar char="Ø"/>
            </a:pPr>
            <a:r>
              <a:rPr lang="fa-IR" sz="3200" dirty="0">
                <a:cs typeface="B Zar" panose="00000400000000000000" pitchFamily="2" charset="-78"/>
              </a:rPr>
              <a:t>بازبینی بیانیه </a:t>
            </a:r>
          </a:p>
          <a:p>
            <a:pPr marL="457200" indent="-457200" algn="r" rtl="1">
              <a:buFont typeface="Wingdings" panose="05000000000000000000" pitchFamily="2" charset="2"/>
              <a:buChar char="Ø"/>
            </a:pPr>
            <a:r>
              <a:rPr lang="fa-IR" sz="3200" dirty="0">
                <a:cs typeface="B Zar" panose="00000400000000000000" pitchFamily="2" charset="-78"/>
              </a:rPr>
              <a:t>اخذ تاییدیه ها</a:t>
            </a:r>
            <a:endParaRPr lang="en-US" sz="3200" dirty="0">
              <a:cs typeface="B Zar" panose="00000400000000000000" pitchFamily="2" charset="-78"/>
            </a:endParaRPr>
          </a:p>
        </p:txBody>
      </p:sp>
    </p:spTree>
    <p:extLst>
      <p:ext uri="{BB962C8B-B14F-4D97-AF65-F5344CB8AC3E}">
        <p14:creationId xmlns:p14="http://schemas.microsoft.com/office/powerpoint/2010/main" val="3717755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rot="2700000">
            <a:off x="-2396474" y="-2921783"/>
            <a:ext cx="7415398" cy="3565095"/>
            <a:chOff x="0" y="0"/>
            <a:chExt cx="660400" cy="317500"/>
          </a:xfrm>
        </p:grpSpPr>
        <p:sp>
          <p:nvSpPr>
            <p:cNvPr id="26" name="Freeform 2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7" name="TextBox 2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8" name="AutoShape 28"/>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29" name="AutoShape 29"/>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30" name="AutoShape 30"/>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31" name="AutoShape 31"/>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32" name="AutoShape 32"/>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33" name="AutoShape 33"/>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53" name="Freeform 53"/>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4" name="Freeform 54"/>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5" name="Freeform 55"/>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Freeform 56"/>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7" name="Freeform 57"/>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8" name="Freeform 58"/>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9" name="Freeform 59"/>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0" name="Freeform 60"/>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 name="Picture 2">
            <a:extLst>
              <a:ext uri="{FF2B5EF4-FFF2-40B4-BE49-F238E27FC236}">
                <a16:creationId xmlns:a16="http://schemas.microsoft.com/office/drawing/2014/main" id="{61A949D0-75AE-422F-8A6C-1D1C26A17E5B}"/>
              </a:ext>
            </a:extLst>
          </p:cNvPr>
          <p:cNvPicPr>
            <a:picLocks noChangeAspect="1"/>
          </p:cNvPicPr>
          <p:nvPr/>
        </p:nvPicPr>
        <p:blipFill rotWithShape="1">
          <a:blip r:embed="rId6">
            <a:extLst>
              <a:ext uri="{28A0092B-C50C-407E-A947-70E740481C1C}">
                <a14:useLocalDpi xmlns:a14="http://schemas.microsoft.com/office/drawing/2010/main" val="0"/>
              </a:ext>
            </a:extLst>
          </a:blip>
          <a:srcRect l="8563" t="24089" r="23527" b="19058"/>
          <a:stretch/>
        </p:blipFill>
        <p:spPr>
          <a:xfrm>
            <a:off x="2776964" y="464118"/>
            <a:ext cx="5795644" cy="8625706"/>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DAC952FB-ECA9-4B02-96E0-361FA41EC240}"/>
              </a:ext>
            </a:extLst>
          </p:cNvPr>
          <p:cNvPicPr>
            <a:picLocks noChangeAspect="1"/>
          </p:cNvPicPr>
          <p:nvPr/>
        </p:nvPicPr>
        <p:blipFill rotWithShape="1">
          <a:blip r:embed="rId7">
            <a:extLst>
              <a:ext uri="{28A0092B-C50C-407E-A947-70E740481C1C}">
                <a14:useLocalDpi xmlns:a14="http://schemas.microsoft.com/office/drawing/2010/main" val="0"/>
              </a:ext>
            </a:extLst>
          </a:blip>
          <a:srcRect l="17165" t="14087" r="20508" b="26400"/>
          <a:stretch/>
        </p:blipFill>
        <p:spPr>
          <a:xfrm>
            <a:off x="9137645" y="464118"/>
            <a:ext cx="5016428" cy="85154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23183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376391" y="-3093321"/>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6" name="AutoShape 6"/>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7" name="AutoShape 7"/>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8" name="AutoShape 8"/>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9" name="AutoShape 9"/>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10" name="AutoShape 10"/>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11" name="AutoShape 11"/>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12" name="AutoShape 12"/>
          <p:cNvSpPr/>
          <p:nvPr/>
        </p:nvSpPr>
        <p:spPr>
          <a:xfrm>
            <a:off x="-2509797" y="905760"/>
            <a:ext cx="2628598" cy="2671969"/>
          </a:xfrm>
          <a:prstGeom prst="line">
            <a:avLst/>
          </a:prstGeom>
          <a:ln w="28575" cap="flat">
            <a:solidFill>
              <a:srgbClr val="8CA9AD"/>
            </a:solidFill>
            <a:prstDash val="solid"/>
            <a:headEnd type="none" w="sm" len="sm"/>
            <a:tailEnd type="none" w="sm" len="sm"/>
          </a:ln>
        </p:spPr>
      </p:sp>
      <p:sp>
        <p:nvSpPr>
          <p:cNvPr id="13" name="TextBox 13"/>
          <p:cNvSpPr txBox="1"/>
          <p:nvPr/>
        </p:nvSpPr>
        <p:spPr>
          <a:xfrm>
            <a:off x="993317" y="1408882"/>
            <a:ext cx="15447130" cy="7386638"/>
          </a:xfrm>
          <a:prstGeom prst="rect">
            <a:avLst/>
          </a:prstGeom>
        </p:spPr>
        <p:txBody>
          <a:bodyPr wrap="square" lIns="0" tIns="0" rIns="0" bIns="0" rtlCol="0" anchor="t">
            <a:spAutoFit/>
          </a:bodyPr>
          <a:lstStyle/>
          <a:p>
            <a:pPr algn="ctr">
              <a:lnSpc>
                <a:spcPts val="9600"/>
              </a:lnSpc>
            </a:pPr>
            <a:r>
              <a:rPr lang="fa-IR" sz="7200" b="1" dirty="0">
                <a:solidFill>
                  <a:srgbClr val="7ED957"/>
                </a:solidFill>
                <a:latin typeface="Kollektif Bold"/>
                <a:ea typeface="Kollektif Bold"/>
                <a:cs typeface="B Zar" panose="00000400000000000000" pitchFamily="2" charset="-78"/>
                <a:sym typeface="Kollektif Bold"/>
              </a:rPr>
              <a:t>اکثر پروژه های </a:t>
            </a:r>
            <a:r>
              <a:rPr lang="fa-IR" sz="7200" b="1" dirty="0">
                <a:solidFill>
                  <a:srgbClr val="FFC000"/>
                </a:solidFill>
                <a:latin typeface="Kollektif Bold"/>
                <a:ea typeface="Kollektif Bold"/>
                <a:cs typeface="B Zar" panose="00000400000000000000" pitchFamily="2" charset="-78"/>
                <a:sym typeface="Kollektif Bold"/>
              </a:rPr>
              <a:t>پیچیده</a:t>
            </a:r>
          </a:p>
          <a:p>
            <a:pPr algn="ctr">
              <a:lnSpc>
                <a:spcPts val="9600"/>
              </a:lnSpc>
            </a:pPr>
            <a:r>
              <a:rPr lang="fa-IR" sz="7200" b="1" dirty="0">
                <a:solidFill>
                  <a:srgbClr val="7ED957"/>
                </a:solidFill>
                <a:latin typeface="Kollektif Bold"/>
                <a:ea typeface="Kollektif Bold"/>
                <a:cs typeface="B Zar" panose="00000400000000000000" pitchFamily="2" charset="-78"/>
                <a:sym typeface="Kollektif Bold"/>
              </a:rPr>
              <a:t> به دلیل اینکه مدیران </a:t>
            </a:r>
          </a:p>
          <a:p>
            <a:pPr algn="ctr">
              <a:lnSpc>
                <a:spcPts val="9600"/>
              </a:lnSpc>
            </a:pPr>
            <a:r>
              <a:rPr lang="fa-IR" sz="7200" b="1" dirty="0">
                <a:solidFill>
                  <a:srgbClr val="FFC000"/>
                </a:solidFill>
                <a:latin typeface="Kollektif Bold"/>
                <a:ea typeface="Kollektif Bold"/>
                <a:cs typeface="B Zar" panose="00000400000000000000" pitchFamily="2" charset="-78"/>
                <a:sym typeface="Kollektif Bold"/>
              </a:rPr>
              <a:t>{</a:t>
            </a:r>
            <a:r>
              <a:rPr lang="fa-IR" sz="7200" b="1" dirty="0">
                <a:solidFill>
                  <a:srgbClr val="7ED957"/>
                </a:solidFill>
                <a:latin typeface="Kollektif Bold"/>
                <a:ea typeface="Kollektif Bold"/>
                <a:cs typeface="B Zar" panose="00000400000000000000" pitchFamily="2" charset="-78"/>
                <a:sym typeface="Kollektif Bold"/>
              </a:rPr>
              <a:t>موارد بسیار ساده را فراموش می کنند</a:t>
            </a:r>
            <a:r>
              <a:rPr lang="fa-IR" sz="7200" b="1" dirty="0">
                <a:solidFill>
                  <a:srgbClr val="FFC000"/>
                </a:solidFill>
                <a:latin typeface="Kollektif Bold"/>
                <a:ea typeface="Kollektif Bold"/>
                <a:cs typeface="B Zar" panose="00000400000000000000" pitchFamily="2" charset="-78"/>
                <a:sym typeface="Kollektif Bold"/>
              </a:rPr>
              <a:t>}</a:t>
            </a:r>
          </a:p>
          <a:p>
            <a:pPr algn="ctr">
              <a:lnSpc>
                <a:spcPts val="9600"/>
              </a:lnSpc>
            </a:pPr>
            <a:r>
              <a:rPr lang="fa-IR" sz="7200" b="1" dirty="0">
                <a:solidFill>
                  <a:srgbClr val="7ED957"/>
                </a:solidFill>
                <a:latin typeface="Kollektif Bold"/>
                <a:ea typeface="Kollektif Bold"/>
                <a:cs typeface="B Zar" panose="00000400000000000000" pitchFamily="2" charset="-78"/>
                <a:sym typeface="Kollektif Bold"/>
              </a:rPr>
              <a:t>شکست می خورند،</a:t>
            </a:r>
          </a:p>
          <a:p>
            <a:pPr algn="ctr">
              <a:lnSpc>
                <a:spcPts val="9600"/>
              </a:lnSpc>
            </a:pPr>
            <a:r>
              <a:rPr lang="fa-IR" sz="7200" b="1" dirty="0">
                <a:solidFill>
                  <a:srgbClr val="7ED957"/>
                </a:solidFill>
                <a:latin typeface="Kollektif Bold"/>
                <a:ea typeface="Kollektif Bold"/>
                <a:cs typeface="B Zar" panose="00000400000000000000" pitchFamily="2" charset="-78"/>
                <a:sym typeface="Kollektif Bold"/>
              </a:rPr>
              <a:t>نه به دلیل اینکه نتوانستند با </a:t>
            </a:r>
          </a:p>
          <a:p>
            <a:pPr algn="ctr">
              <a:lnSpc>
                <a:spcPts val="9600"/>
              </a:lnSpc>
            </a:pPr>
            <a:r>
              <a:rPr lang="fa-IR" sz="7200" b="1" dirty="0">
                <a:solidFill>
                  <a:srgbClr val="7ED957"/>
                </a:solidFill>
                <a:latin typeface="Kollektif Bold"/>
                <a:ea typeface="Kollektif Bold"/>
                <a:cs typeface="B Zar" panose="00000400000000000000" pitchFamily="2" charset="-78"/>
                <a:sym typeface="Kollektif Bold"/>
              </a:rPr>
              <a:t>پیچیدگی آن کنار بیایند.</a:t>
            </a:r>
          </a:p>
        </p:txBody>
      </p:sp>
      <p:grpSp>
        <p:nvGrpSpPr>
          <p:cNvPr id="14" name="Group 14"/>
          <p:cNvGrpSpPr/>
          <p:nvPr/>
        </p:nvGrpSpPr>
        <p:grpSpPr>
          <a:xfrm rot="-2700000">
            <a:off x="11386843" y="7201845"/>
            <a:ext cx="7415398" cy="3565095"/>
            <a:chOff x="0" y="0"/>
            <a:chExt cx="660400" cy="317500"/>
          </a:xfrm>
        </p:grpSpPr>
        <p:sp>
          <p:nvSpPr>
            <p:cNvPr id="15" name="Freeform 1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6" name="TextBox 1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7" name="AutoShape 17"/>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18" name="AutoShape 18"/>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19" name="AutoShape 19"/>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rot="2700000">
            <a:off x="-2396474" y="-2921783"/>
            <a:ext cx="7415398" cy="3565095"/>
            <a:chOff x="0" y="0"/>
            <a:chExt cx="660400" cy="317500"/>
          </a:xfrm>
        </p:grpSpPr>
        <p:sp>
          <p:nvSpPr>
            <p:cNvPr id="26" name="Freeform 2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7" name="TextBox 2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8" name="AutoShape 28"/>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29" name="AutoShape 29"/>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30" name="AutoShape 30"/>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31" name="AutoShape 31"/>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32" name="AutoShape 32"/>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33" name="AutoShape 33"/>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53" name="Freeform 53"/>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4" name="Freeform 54"/>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5" name="Freeform 55"/>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Freeform 56"/>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7" name="Freeform 57"/>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8" name="Freeform 58"/>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9" name="Freeform 59"/>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0" name="Freeform 60"/>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5" name="Picture 4">
            <a:extLst>
              <a:ext uri="{FF2B5EF4-FFF2-40B4-BE49-F238E27FC236}">
                <a16:creationId xmlns:a16="http://schemas.microsoft.com/office/drawing/2014/main" id="{C7FE9BAE-4260-4CE1-BCEA-EAD99D189AEE}"/>
              </a:ext>
            </a:extLst>
          </p:cNvPr>
          <p:cNvPicPr>
            <a:picLocks noChangeAspect="1"/>
          </p:cNvPicPr>
          <p:nvPr/>
        </p:nvPicPr>
        <p:blipFill rotWithShape="1">
          <a:blip r:embed="rId6">
            <a:extLst>
              <a:ext uri="{28A0092B-C50C-407E-A947-70E740481C1C}">
                <a14:useLocalDpi xmlns:a14="http://schemas.microsoft.com/office/drawing/2010/main" val="0"/>
              </a:ext>
            </a:extLst>
          </a:blip>
          <a:srcRect l="10390" t="18148" r="21112" b="57736"/>
          <a:stretch/>
        </p:blipFill>
        <p:spPr>
          <a:xfrm>
            <a:off x="5134424" y="2061617"/>
            <a:ext cx="7950568" cy="49761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0927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2700000">
            <a:off x="-2693793" y="7510422"/>
            <a:ext cx="7415398" cy="3565095"/>
            <a:chOff x="0" y="0"/>
            <a:chExt cx="660400" cy="317500"/>
          </a:xfrm>
        </p:grpSpPr>
        <p:sp>
          <p:nvSpPr>
            <p:cNvPr id="5" name="Freeform 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6" name="TextBox 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19" name="Group 19"/>
          <p:cNvGrpSpPr/>
          <p:nvPr/>
        </p:nvGrpSpPr>
        <p:grpSpPr>
          <a:xfrm rot="-2700000">
            <a:off x="14034654" y="-4091495"/>
            <a:ext cx="7415398" cy="3565095"/>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sp>
      <p:sp>
        <p:nvSpPr>
          <p:cNvPr id="23" name="AutoShape 23"/>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sp>
      <p:sp>
        <p:nvSpPr>
          <p:cNvPr id="24" name="AutoShape 24"/>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sp>
      <p:sp>
        <p:nvSpPr>
          <p:cNvPr id="25" name="AutoShape 25"/>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sp>
      <p:sp>
        <p:nvSpPr>
          <p:cNvPr id="26" name="AutoShape 26"/>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sp>
      <p:sp>
        <p:nvSpPr>
          <p:cNvPr id="2" name="TextBox 1">
            <a:extLst>
              <a:ext uri="{FF2B5EF4-FFF2-40B4-BE49-F238E27FC236}">
                <a16:creationId xmlns:a16="http://schemas.microsoft.com/office/drawing/2014/main" id="{DE9EFECC-9BE7-47C3-A4AA-01C64B23E0F0}"/>
              </a:ext>
            </a:extLst>
          </p:cNvPr>
          <p:cNvSpPr txBox="1"/>
          <p:nvPr/>
        </p:nvSpPr>
        <p:spPr>
          <a:xfrm>
            <a:off x="3352800" y="2520304"/>
            <a:ext cx="10741519" cy="3908762"/>
          </a:xfrm>
          <a:prstGeom prst="rect">
            <a:avLst/>
          </a:prstGeom>
          <a:noFill/>
        </p:spPr>
        <p:txBody>
          <a:bodyPr wrap="square" rtlCol="0">
            <a:spAutoFit/>
          </a:bodyPr>
          <a:lstStyle/>
          <a:p>
            <a:pPr algn="r" rtl="1"/>
            <a:r>
              <a:rPr lang="fa-IR" sz="5400" b="1" dirty="0">
                <a:solidFill>
                  <a:srgbClr val="7ED957"/>
                </a:solidFill>
                <a:latin typeface="Kollektif Bold"/>
                <a:cs typeface="B Zar" panose="00000400000000000000" pitchFamily="2" charset="-78"/>
              </a:rPr>
              <a:t>هیچ چیز سخت تر از مسئولیت مخاطره آمیز تر از رهبری با نامعلوم تر از موفقیت پیش قدم شدن در معرفی ترتیب جدیدی از شرایط نیست. </a:t>
            </a:r>
          </a:p>
          <a:p>
            <a:pPr algn="r" rtl="1"/>
            <a:r>
              <a:rPr lang="fa-IR" sz="3200" dirty="0">
                <a:cs typeface="B Zar" panose="00000400000000000000" pitchFamily="2" charset="-78"/>
              </a:rPr>
              <a:t>نیکولو ماکیاولی</a:t>
            </a:r>
            <a:endParaRPr lang="en-US" sz="3200" dirty="0">
              <a:cs typeface="B Zar" panose="00000400000000000000" pitchFamily="2" charset="-78"/>
            </a:endParaRPr>
          </a:p>
        </p:txBody>
      </p:sp>
    </p:spTree>
    <p:extLst>
      <p:ext uri="{BB962C8B-B14F-4D97-AF65-F5344CB8AC3E}">
        <p14:creationId xmlns:p14="http://schemas.microsoft.com/office/powerpoint/2010/main" val="34950251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4381224" y="7574679"/>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a:off x="13918610" y="8394229"/>
            <a:ext cx="5185216" cy="5132702"/>
          </a:xfrm>
          <a:prstGeom prst="line">
            <a:avLst/>
          </a:prstGeom>
          <a:ln w="28575" cap="flat">
            <a:solidFill>
              <a:srgbClr val="8CA9AD"/>
            </a:solidFill>
            <a:prstDash val="solid"/>
            <a:headEnd type="none" w="sm" len="sm"/>
            <a:tailEnd type="none" w="sm" len="sm"/>
          </a:ln>
        </p:spPr>
      </p:sp>
      <p:sp>
        <p:nvSpPr>
          <p:cNvPr id="6" name="AutoShape 6"/>
          <p:cNvSpPr/>
          <p:nvPr/>
        </p:nvSpPr>
        <p:spPr>
          <a:xfrm>
            <a:off x="13704664" y="8706905"/>
            <a:ext cx="5038853" cy="5038853"/>
          </a:xfrm>
          <a:prstGeom prst="line">
            <a:avLst/>
          </a:prstGeom>
          <a:ln w="28575" cap="flat">
            <a:solidFill>
              <a:srgbClr val="8CA9AD"/>
            </a:solidFill>
            <a:prstDash val="solid"/>
            <a:headEnd type="none" w="sm" len="sm"/>
            <a:tailEnd type="none" w="sm" len="sm"/>
          </a:ln>
        </p:spPr>
      </p:sp>
      <p:sp>
        <p:nvSpPr>
          <p:cNvPr id="7" name="AutoShape 7"/>
          <p:cNvSpPr/>
          <p:nvPr/>
        </p:nvSpPr>
        <p:spPr>
          <a:xfrm>
            <a:off x="13525062" y="9065375"/>
            <a:ext cx="4867141" cy="4867141"/>
          </a:xfrm>
          <a:prstGeom prst="line">
            <a:avLst/>
          </a:prstGeom>
          <a:ln w="28575" cap="flat">
            <a:solidFill>
              <a:srgbClr val="8CA9AD"/>
            </a:solidFill>
            <a:prstDash val="solid"/>
            <a:headEnd type="none" w="sm" len="sm"/>
            <a:tailEnd type="none" w="sm" len="sm"/>
          </a:ln>
        </p:spPr>
      </p:sp>
      <p:sp>
        <p:nvSpPr>
          <p:cNvPr id="8" name="AutoShape 8"/>
          <p:cNvSpPr/>
          <p:nvPr/>
        </p:nvSpPr>
        <p:spPr>
          <a:xfrm>
            <a:off x="13398407" y="9451643"/>
            <a:ext cx="4690515" cy="4690515"/>
          </a:xfrm>
          <a:prstGeom prst="line">
            <a:avLst/>
          </a:prstGeom>
          <a:ln w="28575" cap="flat">
            <a:solidFill>
              <a:srgbClr val="8CA9AD"/>
            </a:solidFill>
            <a:prstDash val="solid"/>
            <a:headEnd type="none" w="sm" len="sm"/>
            <a:tailEnd type="none" w="sm" len="sm"/>
          </a:ln>
        </p:spPr>
      </p:sp>
      <p:sp>
        <p:nvSpPr>
          <p:cNvPr id="9" name="AutoShape 9"/>
          <p:cNvSpPr/>
          <p:nvPr/>
        </p:nvSpPr>
        <p:spPr>
          <a:xfrm>
            <a:off x="13254553" y="9891320"/>
            <a:ext cx="4347674" cy="4347674"/>
          </a:xfrm>
          <a:prstGeom prst="line">
            <a:avLst/>
          </a:prstGeom>
          <a:ln w="28575" cap="flat">
            <a:solidFill>
              <a:srgbClr val="8CA9AD"/>
            </a:solidFill>
            <a:prstDash val="solid"/>
            <a:headEnd type="none" w="sm" len="sm"/>
            <a:tailEnd type="none" w="sm" len="sm"/>
          </a:ln>
        </p:spPr>
      </p:sp>
      <p:sp>
        <p:nvSpPr>
          <p:cNvPr id="10" name="TextBox 10"/>
          <p:cNvSpPr txBox="1"/>
          <p:nvPr/>
        </p:nvSpPr>
        <p:spPr>
          <a:xfrm>
            <a:off x="2710979" y="4482841"/>
            <a:ext cx="12866041" cy="2628861"/>
          </a:xfrm>
          <a:prstGeom prst="rect">
            <a:avLst/>
          </a:prstGeom>
        </p:spPr>
        <p:txBody>
          <a:bodyPr lIns="0" tIns="0" rIns="0" bIns="0" rtlCol="0" anchor="t">
            <a:spAutoFit/>
          </a:bodyPr>
          <a:lstStyle/>
          <a:p>
            <a:pPr algn="ctr" rtl="1">
              <a:lnSpc>
                <a:spcPts val="9999"/>
              </a:lnSpc>
            </a:pPr>
            <a:r>
              <a:rPr lang="fa-IR" sz="9999" b="1" dirty="0">
                <a:solidFill>
                  <a:srgbClr val="7ED957"/>
                </a:solidFill>
                <a:latin typeface="Kollektif Bold"/>
                <a:ea typeface="Kollektif Bold"/>
                <a:cs typeface="B Homa" panose="00000400000000000000" pitchFamily="2" charset="-78"/>
                <a:sym typeface="Kollektif Bold"/>
              </a:rPr>
              <a:t>برنامه ریزی پروژه:</a:t>
            </a:r>
          </a:p>
          <a:p>
            <a:pPr algn="ctr" rtl="1">
              <a:lnSpc>
                <a:spcPts val="9999"/>
              </a:lnSpc>
            </a:pPr>
            <a:r>
              <a:rPr lang="fa-IR" sz="9999" b="1" dirty="0">
                <a:solidFill>
                  <a:srgbClr val="7ED957"/>
                </a:solidFill>
                <a:latin typeface="Kollektif Bold"/>
                <a:ea typeface="Kollektif Bold"/>
                <a:cs typeface="B Homa" panose="00000400000000000000" pitchFamily="2" charset="-78"/>
                <a:sym typeface="Kollektif Bold"/>
              </a:rPr>
              <a:t>واقعه اصلی یا سراب؟</a:t>
            </a:r>
          </a:p>
        </p:txBody>
      </p:sp>
      <p:grpSp>
        <p:nvGrpSpPr>
          <p:cNvPr id="12" name="Group 12"/>
          <p:cNvGrpSpPr/>
          <p:nvPr/>
        </p:nvGrpSpPr>
        <p:grpSpPr>
          <a:xfrm rot="2700000">
            <a:off x="-1376391" y="-3093321"/>
            <a:ext cx="7415398" cy="3565095"/>
            <a:chOff x="0" y="0"/>
            <a:chExt cx="660400" cy="317500"/>
          </a:xfrm>
        </p:grpSpPr>
        <p:sp>
          <p:nvSpPr>
            <p:cNvPr id="13" name="Freeform 1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4" name="TextBox 1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5" name="AutoShape 15"/>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16" name="AutoShape 16"/>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17" name="AutoShape 17"/>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18" name="AutoShape 18"/>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19" name="AutoShape 19"/>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20" name="AutoShape 20"/>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21" name="AutoShape 21"/>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22" name="AutoShape 22"/>
          <p:cNvSpPr/>
          <p:nvPr/>
        </p:nvSpPr>
        <p:spPr>
          <a:xfrm>
            <a:off x="-2509797" y="905760"/>
            <a:ext cx="2628598" cy="2671969"/>
          </a:xfrm>
          <a:prstGeom prst="line">
            <a:avLst/>
          </a:prstGeom>
          <a:ln w="28575" cap="flat">
            <a:solidFill>
              <a:srgbClr val="8CA9AD"/>
            </a:solidFill>
            <a:prstDash val="solid"/>
            <a:headEnd type="none" w="sm" len="sm"/>
            <a:tailEnd type="none" w="sm" len="sm"/>
          </a:ln>
        </p:spPr>
      </p:sp>
      <p:sp>
        <p:nvSpPr>
          <p:cNvPr id="23" name="Freeform 23"/>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24"/>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26"/>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Freeform 27"/>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8" name="Freeform 28"/>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0" name="Freeform 30"/>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Freeform 31"/>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Freeform 32"/>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Freeform 33"/>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Freeform 34"/>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Freeform 35"/>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6" name="Freeform 36"/>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7" name="Freeform 37"/>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8" name="Freeform 38"/>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9" name="Freeform 39"/>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0" name="Freeform 25">
            <a:extLst>
              <a:ext uri="{FF2B5EF4-FFF2-40B4-BE49-F238E27FC236}">
                <a16:creationId xmlns:a16="http://schemas.microsoft.com/office/drawing/2014/main" id="{3BE65E76-0219-44DD-B457-B75F415B31F0}"/>
              </a:ext>
            </a:extLst>
          </p:cNvPr>
          <p:cNvSpPr/>
          <p:nvPr/>
        </p:nvSpPr>
        <p:spPr>
          <a:xfrm rot="5400000" flipH="1" flipV="1">
            <a:off x="7015384" y="1711211"/>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1" name="Freeform 25">
            <a:extLst>
              <a:ext uri="{FF2B5EF4-FFF2-40B4-BE49-F238E27FC236}">
                <a16:creationId xmlns:a16="http://schemas.microsoft.com/office/drawing/2014/main" id="{46F0587E-DCEA-42F7-B778-111B8598BCDB}"/>
              </a:ext>
            </a:extLst>
          </p:cNvPr>
          <p:cNvSpPr/>
          <p:nvPr/>
        </p:nvSpPr>
        <p:spPr>
          <a:xfrm rot="10800000" flipH="1" flipV="1">
            <a:off x="7015383" y="758905"/>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2" name="Freeform 25">
            <a:extLst>
              <a:ext uri="{FF2B5EF4-FFF2-40B4-BE49-F238E27FC236}">
                <a16:creationId xmlns:a16="http://schemas.microsoft.com/office/drawing/2014/main" id="{CB983DFA-EE73-4F19-8C5A-1EA8C57C64A8}"/>
              </a:ext>
            </a:extLst>
          </p:cNvPr>
          <p:cNvSpPr/>
          <p:nvPr/>
        </p:nvSpPr>
        <p:spPr>
          <a:xfrm rot="16200000" flipH="1" flipV="1">
            <a:off x="8099192" y="756796"/>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3" name="Freeform 25">
            <a:extLst>
              <a:ext uri="{FF2B5EF4-FFF2-40B4-BE49-F238E27FC236}">
                <a16:creationId xmlns:a16="http://schemas.microsoft.com/office/drawing/2014/main" id="{304B33D4-8404-4123-916A-71B4E5882169}"/>
              </a:ext>
            </a:extLst>
          </p:cNvPr>
          <p:cNvSpPr/>
          <p:nvPr/>
        </p:nvSpPr>
        <p:spPr>
          <a:xfrm flipH="1" flipV="1">
            <a:off x="8441191" y="2078491"/>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4" name="TextBox 43">
            <a:extLst>
              <a:ext uri="{FF2B5EF4-FFF2-40B4-BE49-F238E27FC236}">
                <a16:creationId xmlns:a16="http://schemas.microsoft.com/office/drawing/2014/main" id="{16442941-AEAE-4A13-92B4-A16AB7C91D33}"/>
              </a:ext>
            </a:extLst>
          </p:cNvPr>
          <p:cNvSpPr txBox="1"/>
          <p:nvPr/>
        </p:nvSpPr>
        <p:spPr>
          <a:xfrm>
            <a:off x="8641095" y="1990764"/>
            <a:ext cx="532591" cy="1015663"/>
          </a:xfrm>
          <a:prstGeom prst="rect">
            <a:avLst/>
          </a:prstGeom>
          <a:noFill/>
        </p:spPr>
        <p:txBody>
          <a:bodyPr wrap="square" rtlCol="0">
            <a:spAutoFit/>
          </a:bodyPr>
          <a:lstStyle/>
          <a:p>
            <a:pPr algn="ctr"/>
            <a:r>
              <a:rPr lang="en-US" sz="6000" b="1" dirty="0">
                <a:solidFill>
                  <a:schemeClr val="bg1"/>
                </a:solidFill>
              </a:rPr>
              <a:t>4</a:t>
            </a:r>
          </a:p>
        </p:txBody>
      </p:sp>
    </p:spTree>
    <p:extLst>
      <p:ext uri="{BB962C8B-B14F-4D97-AF65-F5344CB8AC3E}">
        <p14:creationId xmlns:p14="http://schemas.microsoft.com/office/powerpoint/2010/main" val="27933576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rot="2700000">
            <a:off x="-2396474" y="-2921783"/>
            <a:ext cx="7415398" cy="3565095"/>
            <a:chOff x="0" y="0"/>
            <a:chExt cx="660400" cy="317500"/>
          </a:xfrm>
        </p:grpSpPr>
        <p:sp>
          <p:nvSpPr>
            <p:cNvPr id="26" name="Freeform 2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7" name="TextBox 2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8" name="AutoShape 28"/>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29" name="AutoShape 29"/>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30" name="AutoShape 30"/>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31" name="AutoShape 31"/>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32" name="AutoShape 32"/>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33" name="AutoShape 33"/>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53" name="Freeform 53"/>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4" name="Freeform 54"/>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5" name="Freeform 55"/>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Freeform 56"/>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7" name="Freeform 57"/>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8" name="Freeform 58"/>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9" name="Freeform 59"/>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0" name="Freeform 60"/>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1" name="TextBox 60">
            <a:extLst>
              <a:ext uri="{FF2B5EF4-FFF2-40B4-BE49-F238E27FC236}">
                <a16:creationId xmlns:a16="http://schemas.microsoft.com/office/drawing/2014/main" id="{552B8687-4ADC-498B-A37D-60CC0B2122B5}"/>
              </a:ext>
            </a:extLst>
          </p:cNvPr>
          <p:cNvSpPr txBox="1"/>
          <p:nvPr/>
        </p:nvSpPr>
        <p:spPr>
          <a:xfrm>
            <a:off x="3276600" y="1409700"/>
            <a:ext cx="10741519" cy="6494085"/>
          </a:xfrm>
          <a:prstGeom prst="rect">
            <a:avLst/>
          </a:prstGeom>
          <a:noFill/>
        </p:spPr>
        <p:txBody>
          <a:bodyPr wrap="square" rtlCol="0">
            <a:spAutoFit/>
          </a:bodyPr>
          <a:lstStyle/>
          <a:p>
            <a:pPr marL="457200" indent="-457200" algn="r" rtl="1">
              <a:buFont typeface="Wingdings" panose="05000000000000000000" pitchFamily="2" charset="2"/>
              <a:buChar char="Ø"/>
            </a:pPr>
            <a:r>
              <a:rPr lang="fa-IR" sz="3200" dirty="0">
                <a:cs typeface="B Zar" panose="00000400000000000000" pitchFamily="2" charset="-78"/>
              </a:rPr>
              <a:t>برای تصمیم گیری هوشمندانه باید مسیر شفافی ایجاد کنید.</a:t>
            </a:r>
          </a:p>
          <a:p>
            <a:pPr marL="457200" indent="-457200" algn="r" rtl="1">
              <a:buFont typeface="Wingdings" panose="05000000000000000000" pitchFamily="2" charset="2"/>
              <a:buChar char="Ø"/>
            </a:pPr>
            <a:endParaRPr lang="fa-IR" sz="3200" dirty="0">
              <a:cs typeface="B Zar" panose="00000400000000000000" pitchFamily="2" charset="-78"/>
            </a:endParaRPr>
          </a:p>
          <a:p>
            <a:pPr marL="457200" indent="-457200" algn="r" rtl="1">
              <a:buFont typeface="Wingdings" panose="05000000000000000000" pitchFamily="2" charset="2"/>
              <a:buChar char="Ø"/>
            </a:pPr>
            <a:r>
              <a:rPr lang="fa-IR" sz="3200" dirty="0">
                <a:cs typeface="B Zar" panose="00000400000000000000" pitchFamily="2" charset="-78"/>
              </a:rPr>
              <a:t>همانند قطب نما بیانیه محدوده پروژه به شما می گوید که در کدام جهت حرکت کنید. و همانند نقشه برنامه های پروژه به شما می گوید که چگونه به آنجا برسید.</a:t>
            </a:r>
          </a:p>
          <a:p>
            <a:pPr marL="457200" indent="-457200" algn="r" rtl="1">
              <a:buFont typeface="Wingdings" panose="05000000000000000000" pitchFamily="2" charset="2"/>
              <a:buChar char="Ø"/>
            </a:pPr>
            <a:endParaRPr lang="fa-IR" sz="3200" dirty="0">
              <a:cs typeface="B Zar" panose="00000400000000000000" pitchFamily="2" charset="-78"/>
            </a:endParaRPr>
          </a:p>
          <a:p>
            <a:pPr marL="457200" indent="-457200" algn="r" rtl="1">
              <a:buFont typeface="Wingdings" panose="05000000000000000000" pitchFamily="2" charset="2"/>
              <a:buChar char="Ø"/>
            </a:pPr>
            <a:r>
              <a:rPr lang="fa-IR" sz="3200" dirty="0">
                <a:cs typeface="B Zar" panose="00000400000000000000" pitchFamily="2" charset="-78"/>
              </a:rPr>
              <a:t>شناسایی ریسک ها ابتدا ریسک های پروژه را شناسایی و سپس اثراتشان را ارزیابی بکنید.</a:t>
            </a:r>
          </a:p>
          <a:p>
            <a:pPr marL="457200" indent="-457200" algn="r" rtl="1">
              <a:buFont typeface="Wingdings" panose="05000000000000000000" pitchFamily="2" charset="2"/>
              <a:buChar char="Ø"/>
            </a:pPr>
            <a:endParaRPr lang="fa-IR" sz="3200" dirty="0">
              <a:cs typeface="B Zar" panose="00000400000000000000" pitchFamily="2" charset="-78"/>
            </a:endParaRPr>
          </a:p>
          <a:p>
            <a:pPr marL="457200" indent="-457200" algn="r" rtl="1">
              <a:buFont typeface="Wingdings" panose="05000000000000000000" pitchFamily="2" charset="2"/>
              <a:buChar char="Ø"/>
            </a:pPr>
            <a:r>
              <a:rPr lang="fa-IR" sz="3200" dirty="0">
                <a:cs typeface="B Zar" panose="00000400000000000000" pitchFamily="2" charset="-78"/>
              </a:rPr>
              <a:t>ارزیابی ریسک </a:t>
            </a:r>
          </a:p>
          <a:p>
            <a:pPr marL="457200" indent="-457200" algn="r" rtl="1">
              <a:buFont typeface="Wingdings" panose="05000000000000000000" pitchFamily="2" charset="2"/>
              <a:buChar char="Ø"/>
            </a:pPr>
            <a:r>
              <a:rPr lang="fa-IR" sz="3200" dirty="0">
                <a:cs typeface="B Zar" panose="00000400000000000000" pitchFamily="2" charset="-78"/>
              </a:rPr>
              <a:t>شدت اثر × احتمال موفقیت =  ریسک واقعی</a:t>
            </a:r>
          </a:p>
          <a:p>
            <a:pPr marL="457200" indent="-457200" algn="r" rtl="1">
              <a:buFont typeface="Wingdings" panose="05000000000000000000" pitchFamily="2" charset="2"/>
              <a:buChar char="Ø"/>
            </a:pPr>
            <a:endParaRPr lang="fa-IR" sz="3200" dirty="0">
              <a:cs typeface="B Zar" panose="00000400000000000000" pitchFamily="2" charset="-78"/>
            </a:endParaRPr>
          </a:p>
          <a:p>
            <a:pPr marL="457200" indent="-457200" algn="r" rtl="1">
              <a:buFont typeface="Wingdings" panose="05000000000000000000" pitchFamily="2" charset="2"/>
              <a:buChar char="Ø"/>
            </a:pPr>
            <a:r>
              <a:rPr lang="fa-IR" sz="3200" dirty="0">
                <a:cs typeface="B Zar" panose="00000400000000000000" pitchFamily="2" charset="-78"/>
              </a:rPr>
              <a:t>وقتی به روش طوفان فکری همه ریسک های احتمالی را شناسایی کردید شدت اثر و احتمال وقوعشان رو بسنجید.</a:t>
            </a:r>
            <a:endParaRPr lang="en-US" sz="3200" dirty="0">
              <a:cs typeface="B Zar" panose="00000400000000000000" pitchFamily="2" charset="-78"/>
            </a:endParaRPr>
          </a:p>
        </p:txBody>
      </p:sp>
    </p:spTree>
    <p:extLst>
      <p:ext uri="{BB962C8B-B14F-4D97-AF65-F5344CB8AC3E}">
        <p14:creationId xmlns:p14="http://schemas.microsoft.com/office/powerpoint/2010/main" val="2301046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rot="2700000">
            <a:off x="-2396474" y="-2921783"/>
            <a:ext cx="7415398" cy="3565095"/>
            <a:chOff x="0" y="0"/>
            <a:chExt cx="660400" cy="317500"/>
          </a:xfrm>
        </p:grpSpPr>
        <p:sp>
          <p:nvSpPr>
            <p:cNvPr id="26" name="Freeform 2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7" name="TextBox 2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8" name="AutoShape 28"/>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29" name="AutoShape 29"/>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30" name="AutoShape 30"/>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31" name="AutoShape 31"/>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32" name="AutoShape 32"/>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33" name="AutoShape 33"/>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53" name="Freeform 53"/>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4" name="Freeform 54"/>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5" name="Freeform 55"/>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Freeform 56"/>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7" name="Freeform 57"/>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8" name="Freeform 58"/>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9" name="Freeform 59"/>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0" name="Freeform 60"/>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5" name="Picture 4">
            <a:extLst>
              <a:ext uri="{FF2B5EF4-FFF2-40B4-BE49-F238E27FC236}">
                <a16:creationId xmlns:a16="http://schemas.microsoft.com/office/drawing/2014/main" id="{C7FE9BAE-4260-4CE1-BCEA-EAD99D189AEE}"/>
              </a:ext>
            </a:extLst>
          </p:cNvPr>
          <p:cNvPicPr>
            <a:picLocks noChangeAspect="1"/>
          </p:cNvPicPr>
          <p:nvPr/>
        </p:nvPicPr>
        <p:blipFill rotWithShape="1">
          <a:blip r:embed="rId6">
            <a:extLst>
              <a:ext uri="{28A0092B-C50C-407E-A947-70E740481C1C}">
                <a14:useLocalDpi xmlns:a14="http://schemas.microsoft.com/office/drawing/2010/main" val="0"/>
              </a:ext>
            </a:extLst>
          </a:blip>
          <a:srcRect l="32090" t="15469" r="40876" b="15622"/>
          <a:stretch/>
        </p:blipFill>
        <p:spPr>
          <a:xfrm rot="16200000">
            <a:off x="6165864" y="618514"/>
            <a:ext cx="5591974" cy="80177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4906517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rot="2700000">
            <a:off x="-2396474" y="-2921783"/>
            <a:ext cx="7415398" cy="3565095"/>
            <a:chOff x="0" y="0"/>
            <a:chExt cx="660400" cy="317500"/>
          </a:xfrm>
        </p:grpSpPr>
        <p:sp>
          <p:nvSpPr>
            <p:cNvPr id="26" name="Freeform 2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7" name="TextBox 2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8" name="AutoShape 28"/>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29" name="AutoShape 29"/>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30" name="AutoShape 30"/>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31" name="AutoShape 31"/>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32" name="AutoShape 32"/>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33" name="AutoShape 33"/>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53" name="Freeform 53"/>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4" name="Freeform 54"/>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5" name="Freeform 55"/>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Freeform 56"/>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7" name="Freeform 57"/>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8" name="Freeform 58"/>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9" name="Freeform 59"/>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0" name="Freeform 60"/>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5" name="Picture 4">
            <a:extLst>
              <a:ext uri="{FF2B5EF4-FFF2-40B4-BE49-F238E27FC236}">
                <a16:creationId xmlns:a16="http://schemas.microsoft.com/office/drawing/2014/main" id="{C7FE9BAE-4260-4CE1-BCEA-EAD99D189AEE}"/>
              </a:ext>
            </a:extLst>
          </p:cNvPr>
          <p:cNvPicPr>
            <a:picLocks noChangeAspect="1"/>
          </p:cNvPicPr>
          <p:nvPr/>
        </p:nvPicPr>
        <p:blipFill rotWithShape="1">
          <a:blip r:embed="rId6">
            <a:extLst>
              <a:ext uri="{28A0092B-C50C-407E-A947-70E740481C1C}">
                <a14:useLocalDpi xmlns:a14="http://schemas.microsoft.com/office/drawing/2010/main" val="0"/>
              </a:ext>
            </a:extLst>
          </a:blip>
          <a:srcRect l="22252" t="38167" r="18240" b="27388"/>
          <a:stretch/>
        </p:blipFill>
        <p:spPr>
          <a:xfrm>
            <a:off x="6019800" y="1525128"/>
            <a:ext cx="5948486" cy="6121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022360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rot="2700000">
            <a:off x="-2396474" y="-2921783"/>
            <a:ext cx="7415398" cy="3565095"/>
            <a:chOff x="0" y="0"/>
            <a:chExt cx="660400" cy="317500"/>
          </a:xfrm>
        </p:grpSpPr>
        <p:sp>
          <p:nvSpPr>
            <p:cNvPr id="26" name="Freeform 2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7" name="TextBox 2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8" name="AutoShape 28"/>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29" name="AutoShape 29"/>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30" name="AutoShape 30"/>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31" name="AutoShape 31"/>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32" name="AutoShape 32"/>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33" name="AutoShape 33"/>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53" name="Freeform 53"/>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4" name="Freeform 54"/>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5" name="Freeform 55"/>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Freeform 56"/>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7" name="Freeform 57"/>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8" name="Freeform 58"/>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9" name="Freeform 59"/>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0" name="Freeform 60"/>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1" name="TextBox 60">
            <a:extLst>
              <a:ext uri="{FF2B5EF4-FFF2-40B4-BE49-F238E27FC236}">
                <a16:creationId xmlns:a16="http://schemas.microsoft.com/office/drawing/2014/main" id="{552B8687-4ADC-498B-A37D-60CC0B2122B5}"/>
              </a:ext>
            </a:extLst>
          </p:cNvPr>
          <p:cNvSpPr txBox="1"/>
          <p:nvPr/>
        </p:nvSpPr>
        <p:spPr>
          <a:xfrm>
            <a:off x="4352628" y="757733"/>
            <a:ext cx="10741519" cy="3046988"/>
          </a:xfrm>
          <a:prstGeom prst="rect">
            <a:avLst/>
          </a:prstGeom>
          <a:noFill/>
        </p:spPr>
        <p:txBody>
          <a:bodyPr wrap="square" rtlCol="0">
            <a:spAutoFit/>
          </a:bodyPr>
          <a:lstStyle/>
          <a:p>
            <a:pPr algn="r" rtl="1"/>
            <a:r>
              <a:rPr lang="fa-IR" sz="3200" b="1" dirty="0">
                <a:cs typeface="B Zar" panose="00000400000000000000" pitchFamily="2" charset="-78"/>
              </a:rPr>
              <a:t>ابزار :</a:t>
            </a:r>
            <a:r>
              <a:rPr lang="fa-IR" sz="3200" dirty="0">
                <a:cs typeface="B Zar" panose="00000400000000000000" pitchFamily="2" charset="-78"/>
              </a:rPr>
              <a:t> مهار کردن ریسک </a:t>
            </a:r>
          </a:p>
          <a:p>
            <a:pPr algn="r" rtl="1"/>
            <a:r>
              <a:rPr lang="fa-IR" sz="3200" b="1" dirty="0">
                <a:cs typeface="B Zar" panose="00000400000000000000" pitchFamily="2" charset="-78"/>
              </a:rPr>
              <a:t>انتقال ریسک : </a:t>
            </a:r>
            <a:r>
              <a:rPr lang="fa-IR" sz="3200" dirty="0">
                <a:cs typeface="B Zar" panose="00000400000000000000" pitchFamily="2" charset="-78"/>
              </a:rPr>
              <a:t>واگذار کردن آن به دیگری</a:t>
            </a:r>
          </a:p>
          <a:p>
            <a:pPr algn="r" rtl="1"/>
            <a:r>
              <a:rPr lang="fa-IR" sz="3200" b="1" dirty="0">
                <a:cs typeface="B Zar" panose="00000400000000000000" pitchFamily="2" charset="-78"/>
              </a:rPr>
              <a:t>پذیرش ریسک : </a:t>
            </a:r>
            <a:r>
              <a:rPr lang="fa-IR" sz="3200" dirty="0">
                <a:cs typeface="B Zar" panose="00000400000000000000" pitchFamily="2" charset="-78"/>
              </a:rPr>
              <a:t>پذیرفتن آن و در صورت وقوع مقابله با آن </a:t>
            </a:r>
          </a:p>
          <a:p>
            <a:pPr algn="r" rtl="1"/>
            <a:r>
              <a:rPr lang="fa-IR" sz="3200" b="1" dirty="0">
                <a:cs typeface="B Zar" panose="00000400000000000000" pitchFamily="2" charset="-78"/>
              </a:rPr>
              <a:t>حذف ریسک : </a:t>
            </a:r>
            <a:r>
              <a:rPr lang="fa-IR" sz="3200" dirty="0">
                <a:cs typeface="B Zar" panose="00000400000000000000" pitchFamily="2" charset="-78"/>
              </a:rPr>
              <a:t>هرکاری که می توانید انجام دهید تا ریسک از بین برود </a:t>
            </a:r>
          </a:p>
          <a:p>
            <a:pPr algn="r" rtl="1"/>
            <a:r>
              <a:rPr lang="fa-IR" sz="3200" b="1" dirty="0">
                <a:cs typeface="B Zar" panose="00000400000000000000" pitchFamily="2" charset="-78"/>
              </a:rPr>
              <a:t>کاهش ریسک : </a:t>
            </a:r>
            <a:r>
              <a:rPr lang="fa-IR" sz="3200" dirty="0">
                <a:cs typeface="B Zar" panose="00000400000000000000" pitchFamily="2" charset="-78"/>
              </a:rPr>
              <a:t>کاهش احتمال وقوع یا شدت اثر</a:t>
            </a:r>
          </a:p>
          <a:p>
            <a:pPr algn="r" rtl="1"/>
            <a:r>
              <a:rPr lang="fa-IR" sz="3200" b="1" dirty="0">
                <a:cs typeface="B Zar" panose="00000400000000000000" pitchFamily="2" charset="-78"/>
              </a:rPr>
              <a:t>ابزار: </a:t>
            </a:r>
            <a:r>
              <a:rPr lang="fa-IR" sz="3200" dirty="0">
                <a:cs typeface="B Zar" panose="00000400000000000000" pitchFamily="2" charset="-78"/>
              </a:rPr>
              <a:t>برنامه مدیریت ریسک</a:t>
            </a:r>
            <a:endParaRPr lang="en-US" sz="3200" dirty="0">
              <a:cs typeface="B Zar" panose="00000400000000000000" pitchFamily="2" charset="-78"/>
            </a:endParaRPr>
          </a:p>
        </p:txBody>
      </p:sp>
      <p:pic>
        <p:nvPicPr>
          <p:cNvPr id="20" name="Picture 19">
            <a:extLst>
              <a:ext uri="{FF2B5EF4-FFF2-40B4-BE49-F238E27FC236}">
                <a16:creationId xmlns:a16="http://schemas.microsoft.com/office/drawing/2014/main" id="{EF7DD2DA-3C34-4D10-844F-0E9D00F106D8}"/>
              </a:ext>
            </a:extLst>
          </p:cNvPr>
          <p:cNvPicPr>
            <a:picLocks noChangeAspect="1"/>
          </p:cNvPicPr>
          <p:nvPr/>
        </p:nvPicPr>
        <p:blipFill rotWithShape="1">
          <a:blip r:embed="rId6">
            <a:extLst>
              <a:ext uri="{28A0092B-C50C-407E-A947-70E740481C1C}">
                <a14:useLocalDpi xmlns:a14="http://schemas.microsoft.com/office/drawing/2010/main" val="0"/>
              </a:ext>
            </a:extLst>
          </a:blip>
          <a:srcRect l="18311" t="19737" r="15924" b="57925"/>
          <a:stretch/>
        </p:blipFill>
        <p:spPr>
          <a:xfrm>
            <a:off x="1965819" y="3933533"/>
            <a:ext cx="8487018" cy="51247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2823501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rot="2700000">
            <a:off x="-2396474" y="-2921783"/>
            <a:ext cx="7415398" cy="3565095"/>
            <a:chOff x="0" y="0"/>
            <a:chExt cx="660400" cy="317500"/>
          </a:xfrm>
        </p:grpSpPr>
        <p:sp>
          <p:nvSpPr>
            <p:cNvPr id="26" name="Freeform 2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7" name="TextBox 2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8" name="AutoShape 28"/>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29" name="AutoShape 29"/>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30" name="AutoShape 30"/>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31" name="AutoShape 31"/>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32" name="AutoShape 32"/>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33" name="AutoShape 33"/>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53" name="Freeform 53"/>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4" name="Freeform 54"/>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5" name="Freeform 55"/>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Freeform 56"/>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7" name="Freeform 57"/>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8" name="Freeform 58"/>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9" name="Freeform 59"/>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0" name="Freeform 60"/>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1" name="TextBox 60">
            <a:extLst>
              <a:ext uri="{FF2B5EF4-FFF2-40B4-BE49-F238E27FC236}">
                <a16:creationId xmlns:a16="http://schemas.microsoft.com/office/drawing/2014/main" id="{552B8687-4ADC-498B-A37D-60CC0B2122B5}"/>
              </a:ext>
            </a:extLst>
          </p:cNvPr>
          <p:cNvSpPr txBox="1"/>
          <p:nvPr/>
        </p:nvSpPr>
        <p:spPr>
          <a:xfrm>
            <a:off x="3049628" y="1714500"/>
            <a:ext cx="10741519" cy="6186309"/>
          </a:xfrm>
          <a:prstGeom prst="rect">
            <a:avLst/>
          </a:prstGeom>
          <a:noFill/>
        </p:spPr>
        <p:txBody>
          <a:bodyPr wrap="square" rtlCol="0">
            <a:spAutoFit/>
          </a:bodyPr>
          <a:lstStyle/>
          <a:p>
            <a:pPr algn="r" rtl="1"/>
            <a:r>
              <a:rPr lang="fa-IR" sz="5400" b="1" dirty="0">
                <a:solidFill>
                  <a:srgbClr val="7ED957"/>
                </a:solidFill>
                <a:latin typeface="Kollektif Bold"/>
                <a:cs typeface="B Zar" panose="00000400000000000000" pitchFamily="2" charset="-78"/>
              </a:rPr>
              <a:t>زمان بندی پروژه </a:t>
            </a:r>
          </a:p>
          <a:p>
            <a:pPr algn="r" rtl="1"/>
            <a:r>
              <a:rPr lang="fa-IR" sz="3200" dirty="0">
                <a:cs typeface="B Zar" panose="00000400000000000000" pitchFamily="2" charset="-78"/>
              </a:rPr>
              <a:t>حالا که چگونگی مدیریت ریسک ها را برنامه ریزی کردید می‌توانید برنامه زمان بندی پروژه را تهیه بکنید.</a:t>
            </a:r>
          </a:p>
          <a:p>
            <a:pPr algn="r" rtl="1"/>
            <a:endParaRPr lang="fa-IR" sz="3200" dirty="0">
              <a:cs typeface="B Zar" panose="00000400000000000000" pitchFamily="2" charset="-78"/>
            </a:endParaRPr>
          </a:p>
          <a:p>
            <a:pPr algn="r" rtl="1"/>
            <a:r>
              <a:rPr lang="fa-IR" sz="5400" b="1" dirty="0">
                <a:solidFill>
                  <a:srgbClr val="7ED957"/>
                </a:solidFill>
                <a:latin typeface="Kollektif Bold"/>
                <a:cs typeface="B Zar" panose="00000400000000000000" pitchFamily="2" charset="-78"/>
              </a:rPr>
              <a:t>گام های تهیه زمان بندی پروژه :</a:t>
            </a:r>
          </a:p>
          <a:p>
            <a:pPr marL="457200" indent="-457200" algn="r" rtl="1">
              <a:buFont typeface="Wingdings" panose="05000000000000000000" pitchFamily="2" charset="2"/>
              <a:buChar char="Ø"/>
            </a:pPr>
            <a:r>
              <a:rPr lang="fa-IR" sz="3200" dirty="0">
                <a:cs typeface="B Zar" panose="00000400000000000000" pitchFamily="2" charset="-78"/>
              </a:rPr>
              <a:t>تهیه ساختار شکست کار</a:t>
            </a:r>
          </a:p>
          <a:p>
            <a:pPr marL="457200" indent="-457200" algn="r" rtl="1">
              <a:buFont typeface="Wingdings" panose="05000000000000000000" pitchFamily="2" charset="2"/>
              <a:buChar char="Ø"/>
            </a:pPr>
            <a:r>
              <a:rPr lang="fa-IR" sz="3200" dirty="0">
                <a:cs typeface="B Zar" panose="00000400000000000000" pitchFamily="2" charset="-78"/>
              </a:rPr>
              <a:t>تعیین توالی فعالیت ها </a:t>
            </a:r>
          </a:p>
          <a:p>
            <a:pPr marL="457200" indent="-457200" algn="r" rtl="1">
              <a:buFont typeface="Wingdings" panose="05000000000000000000" pitchFamily="2" charset="2"/>
              <a:buChar char="Ø"/>
            </a:pPr>
            <a:r>
              <a:rPr lang="fa-IR" sz="3200" dirty="0">
                <a:cs typeface="B Zar" panose="00000400000000000000" pitchFamily="2" charset="-78"/>
              </a:rPr>
              <a:t>شناسایی تیم پروژه </a:t>
            </a:r>
          </a:p>
          <a:p>
            <a:pPr marL="457200" indent="-457200" algn="r" rtl="1">
              <a:buFont typeface="Wingdings" panose="05000000000000000000" pitchFamily="2" charset="2"/>
              <a:buChar char="Ø"/>
            </a:pPr>
            <a:r>
              <a:rPr lang="fa-IR" sz="3200" dirty="0">
                <a:cs typeface="B Zar" panose="00000400000000000000" pitchFamily="2" charset="-78"/>
              </a:rPr>
              <a:t>تخمین مدت زمان هر وظیفه </a:t>
            </a:r>
          </a:p>
          <a:p>
            <a:pPr marL="457200" indent="-457200" algn="r" rtl="1">
              <a:buFont typeface="Wingdings" panose="05000000000000000000" pitchFamily="2" charset="2"/>
              <a:buChar char="Ø"/>
            </a:pPr>
            <a:r>
              <a:rPr lang="fa-IR" sz="3200" dirty="0">
                <a:cs typeface="B Zar" panose="00000400000000000000" pitchFamily="2" charset="-78"/>
              </a:rPr>
              <a:t> شناسایی مسیر بحرانی</a:t>
            </a:r>
          </a:p>
          <a:p>
            <a:pPr marL="457200" indent="-457200" algn="r" rtl="1">
              <a:buFont typeface="Wingdings" panose="05000000000000000000" pitchFamily="2" charset="2"/>
              <a:buChar char="Ø"/>
            </a:pPr>
            <a:r>
              <a:rPr lang="fa-IR" sz="3200" dirty="0">
                <a:cs typeface="B Zar" panose="00000400000000000000" pitchFamily="2" charset="-78"/>
              </a:rPr>
              <a:t>تهیه بودجه پروژه</a:t>
            </a:r>
            <a:endParaRPr lang="en-US" sz="3200" dirty="0">
              <a:cs typeface="B Zar" panose="00000400000000000000" pitchFamily="2" charset="-78"/>
            </a:endParaRPr>
          </a:p>
        </p:txBody>
      </p:sp>
    </p:spTree>
    <p:extLst>
      <p:ext uri="{BB962C8B-B14F-4D97-AF65-F5344CB8AC3E}">
        <p14:creationId xmlns:p14="http://schemas.microsoft.com/office/powerpoint/2010/main" val="13232889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rot="2700000">
            <a:off x="-2396474" y="-2921783"/>
            <a:ext cx="7415398" cy="3565095"/>
            <a:chOff x="0" y="0"/>
            <a:chExt cx="660400" cy="317500"/>
          </a:xfrm>
        </p:grpSpPr>
        <p:sp>
          <p:nvSpPr>
            <p:cNvPr id="26" name="Freeform 2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7" name="TextBox 2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8" name="AutoShape 28"/>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29" name="AutoShape 29"/>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30" name="AutoShape 30"/>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31" name="AutoShape 31"/>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32" name="AutoShape 32"/>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33" name="AutoShape 33"/>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53" name="Freeform 53"/>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4" name="Freeform 54"/>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5" name="Freeform 55"/>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Freeform 56"/>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7" name="Freeform 57"/>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8" name="Freeform 58"/>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9" name="Freeform 59"/>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0" name="Freeform 60"/>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1" name="TextBox 60">
            <a:extLst>
              <a:ext uri="{FF2B5EF4-FFF2-40B4-BE49-F238E27FC236}">
                <a16:creationId xmlns:a16="http://schemas.microsoft.com/office/drawing/2014/main" id="{552B8687-4ADC-498B-A37D-60CC0B2122B5}"/>
              </a:ext>
            </a:extLst>
          </p:cNvPr>
          <p:cNvSpPr txBox="1"/>
          <p:nvPr/>
        </p:nvSpPr>
        <p:spPr>
          <a:xfrm>
            <a:off x="2895600" y="1943100"/>
            <a:ext cx="10741519" cy="5539978"/>
          </a:xfrm>
          <a:prstGeom prst="rect">
            <a:avLst/>
          </a:prstGeom>
          <a:noFill/>
        </p:spPr>
        <p:txBody>
          <a:bodyPr wrap="square" rtlCol="0">
            <a:spAutoFit/>
          </a:bodyPr>
          <a:lstStyle/>
          <a:p>
            <a:pPr algn="r" rtl="1"/>
            <a:r>
              <a:rPr lang="fa-IR" sz="5400" b="1" dirty="0">
                <a:solidFill>
                  <a:srgbClr val="7ED957"/>
                </a:solidFill>
                <a:latin typeface="Kollektif Bold"/>
                <a:cs typeface="B Zar" panose="00000400000000000000" pitchFamily="2" charset="-78"/>
              </a:rPr>
              <a:t>تهیه ساختار شکست</a:t>
            </a:r>
          </a:p>
          <a:p>
            <a:pPr algn="r" rtl="1"/>
            <a:endParaRPr lang="fa-IR" sz="5400" b="1" dirty="0">
              <a:solidFill>
                <a:srgbClr val="7ED957"/>
              </a:solidFill>
              <a:latin typeface="Kollektif Bold"/>
              <a:cs typeface="B Zar" panose="00000400000000000000" pitchFamily="2" charset="-78"/>
            </a:endParaRPr>
          </a:p>
          <a:p>
            <a:pPr marL="457200" indent="-457200" algn="r" rtl="1">
              <a:buFont typeface="Wingdings" panose="05000000000000000000" pitchFamily="2" charset="2"/>
              <a:buChar char="Ø"/>
            </a:pPr>
            <a:r>
              <a:rPr lang="fa-IR" sz="3200" dirty="0">
                <a:cs typeface="B Zar" panose="00000400000000000000" pitchFamily="2" charset="-78"/>
              </a:rPr>
              <a:t>تحویل دادنی های پروژه و اجزای درون هر تحویل دادنی برای تکمیل پروژه.</a:t>
            </a:r>
          </a:p>
          <a:p>
            <a:pPr marL="457200" indent="-457200" algn="r" rtl="1">
              <a:buFont typeface="Wingdings" panose="05000000000000000000" pitchFamily="2" charset="2"/>
              <a:buChar char="Ø"/>
            </a:pPr>
            <a:endParaRPr lang="fa-IR" sz="3200" dirty="0">
              <a:cs typeface="B Zar" panose="00000400000000000000" pitchFamily="2" charset="-78"/>
            </a:endParaRPr>
          </a:p>
          <a:p>
            <a:pPr algn="r" rtl="1"/>
            <a:r>
              <a:rPr lang="fa-IR" sz="5400" b="1" dirty="0">
                <a:solidFill>
                  <a:srgbClr val="7ED957"/>
                </a:solidFill>
                <a:latin typeface="Kollektif Bold"/>
                <a:cs typeface="B Zar" panose="00000400000000000000" pitchFamily="2" charset="-78"/>
              </a:rPr>
              <a:t>پنج گروه فرآیندی </a:t>
            </a:r>
          </a:p>
          <a:p>
            <a:pPr marL="457200" indent="-457200" algn="r" rtl="1">
              <a:buFont typeface="Wingdings" panose="05000000000000000000" pitchFamily="2" charset="2"/>
              <a:buChar char="Ø"/>
            </a:pPr>
            <a:r>
              <a:rPr lang="fa-IR" sz="3200" dirty="0">
                <a:cs typeface="B Zar" panose="00000400000000000000" pitchFamily="2" charset="-78"/>
              </a:rPr>
              <a:t>ساختار شکست کار گروه بندی اجزای پروژه برمبنای تحویل دادنی هاست که کل محدوده پروژه را تعریف و سازمان دهی می کند.</a:t>
            </a:r>
          </a:p>
          <a:p>
            <a:pPr marL="457200" indent="-457200" algn="r" rtl="1">
              <a:buFont typeface="Wingdings" panose="05000000000000000000" pitchFamily="2" charset="2"/>
              <a:buChar char="Ø"/>
            </a:pPr>
            <a:endParaRPr lang="fa-IR" sz="3200" dirty="0">
              <a:cs typeface="B Zar" panose="00000400000000000000" pitchFamily="2" charset="-78"/>
            </a:endParaRPr>
          </a:p>
          <a:p>
            <a:pPr marL="457200" indent="-457200" algn="r" rtl="1">
              <a:buFont typeface="Wingdings" panose="05000000000000000000" pitchFamily="2" charset="2"/>
              <a:buChar char="Ø"/>
            </a:pPr>
            <a:r>
              <a:rPr lang="fa-IR" sz="3200" dirty="0">
                <a:cs typeface="B Zar" panose="00000400000000000000" pitchFamily="2" charset="-78"/>
              </a:rPr>
              <a:t>به تهیه ساختار شکست تجزیه پروژه هم می گویند.</a:t>
            </a:r>
            <a:endParaRPr lang="en-US" sz="3200" dirty="0">
              <a:cs typeface="B Zar" panose="00000400000000000000" pitchFamily="2" charset="-78"/>
            </a:endParaRPr>
          </a:p>
        </p:txBody>
      </p:sp>
    </p:spTree>
    <p:extLst>
      <p:ext uri="{BB962C8B-B14F-4D97-AF65-F5344CB8AC3E}">
        <p14:creationId xmlns:p14="http://schemas.microsoft.com/office/powerpoint/2010/main" val="31680144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rot="2700000">
            <a:off x="-2396474" y="-2921783"/>
            <a:ext cx="7415398" cy="3565095"/>
            <a:chOff x="0" y="0"/>
            <a:chExt cx="660400" cy="317500"/>
          </a:xfrm>
        </p:grpSpPr>
        <p:sp>
          <p:nvSpPr>
            <p:cNvPr id="26" name="Freeform 2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7" name="TextBox 2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8" name="AutoShape 28"/>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29" name="AutoShape 29"/>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30" name="AutoShape 30"/>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31" name="AutoShape 31"/>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32" name="AutoShape 32"/>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33" name="AutoShape 33"/>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53" name="Freeform 53"/>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4" name="Freeform 54"/>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5" name="Freeform 55"/>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Freeform 56"/>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7" name="Freeform 57"/>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8" name="Freeform 58"/>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9" name="Freeform 59"/>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0" name="Freeform 60"/>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5" name="Picture 4">
            <a:extLst>
              <a:ext uri="{FF2B5EF4-FFF2-40B4-BE49-F238E27FC236}">
                <a16:creationId xmlns:a16="http://schemas.microsoft.com/office/drawing/2014/main" id="{C7FE9BAE-4260-4CE1-BCEA-EAD99D189AEE}"/>
              </a:ext>
            </a:extLst>
          </p:cNvPr>
          <p:cNvPicPr>
            <a:picLocks noChangeAspect="1"/>
          </p:cNvPicPr>
          <p:nvPr/>
        </p:nvPicPr>
        <p:blipFill rotWithShape="1">
          <a:blip r:embed="rId6">
            <a:extLst>
              <a:ext uri="{28A0092B-C50C-407E-A947-70E740481C1C}">
                <a14:useLocalDpi xmlns:a14="http://schemas.microsoft.com/office/drawing/2010/main" val="0"/>
              </a:ext>
            </a:extLst>
          </a:blip>
          <a:srcRect l="25874" t="28417" r="50707" b="22227"/>
          <a:stretch/>
        </p:blipFill>
        <p:spPr>
          <a:xfrm rot="16200000">
            <a:off x="9797384" y="1757010"/>
            <a:ext cx="6157438" cy="7299584"/>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33500BC8-2609-4D20-B58E-3D25811E1FFD}"/>
              </a:ext>
            </a:extLst>
          </p:cNvPr>
          <p:cNvPicPr>
            <a:picLocks noChangeAspect="1"/>
          </p:cNvPicPr>
          <p:nvPr/>
        </p:nvPicPr>
        <p:blipFill rotWithShape="1">
          <a:blip r:embed="rId7">
            <a:extLst>
              <a:ext uri="{28A0092B-C50C-407E-A947-70E740481C1C}">
                <a14:useLocalDpi xmlns:a14="http://schemas.microsoft.com/office/drawing/2010/main" val="0"/>
              </a:ext>
            </a:extLst>
          </a:blip>
          <a:srcRect l="25945" t="43141" r="28466" b="32624"/>
          <a:stretch/>
        </p:blipFill>
        <p:spPr>
          <a:xfrm>
            <a:off x="1203505" y="2324100"/>
            <a:ext cx="6515096" cy="61574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619256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4381224" y="7574679"/>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a:off x="13918610" y="8394229"/>
            <a:ext cx="5185216" cy="5132702"/>
          </a:xfrm>
          <a:prstGeom prst="line">
            <a:avLst/>
          </a:prstGeom>
          <a:ln w="28575" cap="flat">
            <a:solidFill>
              <a:srgbClr val="8CA9AD"/>
            </a:solidFill>
            <a:prstDash val="solid"/>
            <a:headEnd type="none" w="sm" len="sm"/>
            <a:tailEnd type="none" w="sm" len="sm"/>
          </a:ln>
        </p:spPr>
      </p:sp>
      <p:sp>
        <p:nvSpPr>
          <p:cNvPr id="6" name="AutoShape 6"/>
          <p:cNvSpPr/>
          <p:nvPr/>
        </p:nvSpPr>
        <p:spPr>
          <a:xfrm>
            <a:off x="13704664" y="8706905"/>
            <a:ext cx="5038853" cy="5038853"/>
          </a:xfrm>
          <a:prstGeom prst="line">
            <a:avLst/>
          </a:prstGeom>
          <a:ln w="28575" cap="flat">
            <a:solidFill>
              <a:srgbClr val="8CA9AD"/>
            </a:solidFill>
            <a:prstDash val="solid"/>
            <a:headEnd type="none" w="sm" len="sm"/>
            <a:tailEnd type="none" w="sm" len="sm"/>
          </a:ln>
        </p:spPr>
      </p:sp>
      <p:sp>
        <p:nvSpPr>
          <p:cNvPr id="7" name="AutoShape 7"/>
          <p:cNvSpPr/>
          <p:nvPr/>
        </p:nvSpPr>
        <p:spPr>
          <a:xfrm>
            <a:off x="13525062" y="9065375"/>
            <a:ext cx="4867141" cy="4867141"/>
          </a:xfrm>
          <a:prstGeom prst="line">
            <a:avLst/>
          </a:prstGeom>
          <a:ln w="28575" cap="flat">
            <a:solidFill>
              <a:srgbClr val="8CA9AD"/>
            </a:solidFill>
            <a:prstDash val="solid"/>
            <a:headEnd type="none" w="sm" len="sm"/>
            <a:tailEnd type="none" w="sm" len="sm"/>
          </a:ln>
        </p:spPr>
      </p:sp>
      <p:sp>
        <p:nvSpPr>
          <p:cNvPr id="8" name="AutoShape 8"/>
          <p:cNvSpPr/>
          <p:nvPr/>
        </p:nvSpPr>
        <p:spPr>
          <a:xfrm>
            <a:off x="13398407" y="9451643"/>
            <a:ext cx="4690515" cy="4690515"/>
          </a:xfrm>
          <a:prstGeom prst="line">
            <a:avLst/>
          </a:prstGeom>
          <a:ln w="28575" cap="flat">
            <a:solidFill>
              <a:srgbClr val="8CA9AD"/>
            </a:solidFill>
            <a:prstDash val="solid"/>
            <a:headEnd type="none" w="sm" len="sm"/>
            <a:tailEnd type="none" w="sm" len="sm"/>
          </a:ln>
        </p:spPr>
      </p:sp>
      <p:sp>
        <p:nvSpPr>
          <p:cNvPr id="9" name="AutoShape 9"/>
          <p:cNvSpPr/>
          <p:nvPr/>
        </p:nvSpPr>
        <p:spPr>
          <a:xfrm>
            <a:off x="13254553" y="9891320"/>
            <a:ext cx="4347674" cy="4347674"/>
          </a:xfrm>
          <a:prstGeom prst="line">
            <a:avLst/>
          </a:prstGeom>
          <a:ln w="28575" cap="flat">
            <a:solidFill>
              <a:srgbClr val="8CA9AD"/>
            </a:solidFill>
            <a:prstDash val="solid"/>
            <a:headEnd type="none" w="sm" len="sm"/>
            <a:tailEnd type="none" w="sm" len="sm"/>
          </a:ln>
        </p:spPr>
      </p:sp>
      <p:sp>
        <p:nvSpPr>
          <p:cNvPr id="10" name="TextBox 10"/>
          <p:cNvSpPr txBox="1"/>
          <p:nvPr/>
        </p:nvSpPr>
        <p:spPr>
          <a:xfrm>
            <a:off x="2710979" y="4038639"/>
            <a:ext cx="12866041" cy="2628861"/>
          </a:xfrm>
          <a:prstGeom prst="rect">
            <a:avLst/>
          </a:prstGeom>
        </p:spPr>
        <p:txBody>
          <a:bodyPr lIns="0" tIns="0" rIns="0" bIns="0" rtlCol="0" anchor="t">
            <a:spAutoFit/>
          </a:bodyPr>
          <a:lstStyle/>
          <a:p>
            <a:pPr algn="ctr" rtl="1">
              <a:lnSpc>
                <a:spcPts val="9999"/>
              </a:lnSpc>
            </a:pPr>
            <a:r>
              <a:rPr lang="fa-IR" sz="9999" b="1" dirty="0">
                <a:solidFill>
                  <a:srgbClr val="7ED957"/>
                </a:solidFill>
                <a:latin typeface="Kollektif Bold"/>
                <a:ea typeface="Kollektif Bold"/>
                <a:cs typeface="B Homa" panose="00000400000000000000" pitchFamily="2" charset="-78"/>
                <a:sym typeface="Kollektif Bold"/>
              </a:rPr>
              <a:t>دنیای جدید</a:t>
            </a:r>
          </a:p>
          <a:p>
            <a:pPr algn="ctr" rtl="1">
              <a:lnSpc>
                <a:spcPts val="9999"/>
              </a:lnSpc>
            </a:pPr>
            <a:r>
              <a:rPr lang="fa-IR" sz="9999" b="1" dirty="0">
                <a:solidFill>
                  <a:srgbClr val="7ED957"/>
                </a:solidFill>
                <a:latin typeface="Kollektif Bold"/>
                <a:ea typeface="Kollektif Bold"/>
                <a:cs typeface="B Homa" panose="00000400000000000000" pitchFamily="2" charset="-78"/>
                <a:sym typeface="Kollektif Bold"/>
              </a:rPr>
              <a:t> مدیریت </a:t>
            </a:r>
            <a:r>
              <a:rPr lang="en-US" sz="9999" b="1" dirty="0">
                <a:solidFill>
                  <a:srgbClr val="7ED957"/>
                </a:solidFill>
                <a:latin typeface="Kollektif Bold"/>
                <a:ea typeface="Kollektif Bold"/>
                <a:cs typeface="B Homa" panose="00000400000000000000" pitchFamily="2" charset="-78"/>
                <a:sym typeface="Kollektif Bold"/>
              </a:rPr>
              <a:t>“</a:t>
            </a:r>
            <a:r>
              <a:rPr lang="fa-IR" sz="9999" b="1" dirty="0">
                <a:solidFill>
                  <a:srgbClr val="7ED957"/>
                </a:solidFill>
                <a:latin typeface="Kollektif Bold"/>
                <a:ea typeface="Kollektif Bold"/>
                <a:cs typeface="B Homa" panose="00000400000000000000" pitchFamily="2" charset="-78"/>
                <a:sym typeface="Kollektif Bold"/>
              </a:rPr>
              <a:t>غیر رسمی</a:t>
            </a:r>
            <a:r>
              <a:rPr lang="en-US" sz="9999" b="1" dirty="0">
                <a:solidFill>
                  <a:srgbClr val="7ED957"/>
                </a:solidFill>
                <a:latin typeface="Kollektif Bold"/>
                <a:ea typeface="Kollektif Bold"/>
                <a:cs typeface="B Homa" panose="00000400000000000000" pitchFamily="2" charset="-78"/>
                <a:sym typeface="Kollektif Bold"/>
              </a:rPr>
              <a:t>”</a:t>
            </a:r>
            <a:r>
              <a:rPr lang="fa-IR" sz="9999" b="1" dirty="0">
                <a:solidFill>
                  <a:srgbClr val="7ED957"/>
                </a:solidFill>
                <a:latin typeface="Kollektif Bold"/>
                <a:ea typeface="Kollektif Bold"/>
                <a:cs typeface="B Homa" panose="00000400000000000000" pitchFamily="2" charset="-78"/>
                <a:sym typeface="Kollektif Bold"/>
              </a:rPr>
              <a:t> پروژه</a:t>
            </a:r>
            <a:endParaRPr lang="en-US" sz="9999" b="1" dirty="0">
              <a:solidFill>
                <a:srgbClr val="7ED957"/>
              </a:solidFill>
              <a:latin typeface="Kollektif Bold"/>
              <a:ea typeface="Kollektif Bold"/>
              <a:cs typeface="B Homa" panose="00000400000000000000" pitchFamily="2" charset="-78"/>
              <a:sym typeface="Kollektif Bold"/>
            </a:endParaRPr>
          </a:p>
        </p:txBody>
      </p:sp>
      <p:grpSp>
        <p:nvGrpSpPr>
          <p:cNvPr id="12" name="Group 12"/>
          <p:cNvGrpSpPr/>
          <p:nvPr/>
        </p:nvGrpSpPr>
        <p:grpSpPr>
          <a:xfrm rot="2700000">
            <a:off x="-1376391" y="-3093321"/>
            <a:ext cx="7415398" cy="3565095"/>
            <a:chOff x="0" y="0"/>
            <a:chExt cx="660400" cy="317500"/>
          </a:xfrm>
        </p:grpSpPr>
        <p:sp>
          <p:nvSpPr>
            <p:cNvPr id="13" name="Freeform 1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4" name="TextBox 1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5" name="AutoShape 15"/>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16" name="AutoShape 16"/>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17" name="AutoShape 17"/>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18" name="AutoShape 18"/>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19" name="AutoShape 19"/>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20" name="AutoShape 20"/>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21" name="AutoShape 21"/>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22" name="AutoShape 22"/>
          <p:cNvSpPr/>
          <p:nvPr/>
        </p:nvSpPr>
        <p:spPr>
          <a:xfrm>
            <a:off x="-2509797" y="905760"/>
            <a:ext cx="2628598" cy="2671969"/>
          </a:xfrm>
          <a:prstGeom prst="line">
            <a:avLst/>
          </a:prstGeom>
          <a:ln w="28575" cap="flat">
            <a:solidFill>
              <a:srgbClr val="8CA9AD"/>
            </a:solidFill>
            <a:prstDash val="solid"/>
            <a:headEnd type="none" w="sm" len="sm"/>
            <a:tailEnd type="none" w="sm" len="sm"/>
          </a:ln>
        </p:spPr>
      </p:sp>
      <p:sp>
        <p:nvSpPr>
          <p:cNvPr id="23" name="Freeform 23"/>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24"/>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26"/>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Freeform 27"/>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8" name="Freeform 28"/>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0" name="Freeform 30"/>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Freeform 31"/>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Freeform 32"/>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Freeform 33"/>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Freeform 34"/>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Freeform 35"/>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6" name="Freeform 36"/>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7" name="Freeform 37"/>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8" name="Freeform 38"/>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9" name="Freeform 39"/>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0" name="Freeform 25">
            <a:extLst>
              <a:ext uri="{FF2B5EF4-FFF2-40B4-BE49-F238E27FC236}">
                <a16:creationId xmlns:a16="http://schemas.microsoft.com/office/drawing/2014/main" id="{3BE65E76-0219-44DD-B457-B75F415B31F0}"/>
              </a:ext>
            </a:extLst>
          </p:cNvPr>
          <p:cNvSpPr/>
          <p:nvPr/>
        </p:nvSpPr>
        <p:spPr>
          <a:xfrm rot="5400000" flipH="1" flipV="1">
            <a:off x="7015384" y="1711211"/>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1" name="Freeform 25">
            <a:extLst>
              <a:ext uri="{FF2B5EF4-FFF2-40B4-BE49-F238E27FC236}">
                <a16:creationId xmlns:a16="http://schemas.microsoft.com/office/drawing/2014/main" id="{46F0587E-DCEA-42F7-B778-111B8598BCDB}"/>
              </a:ext>
            </a:extLst>
          </p:cNvPr>
          <p:cNvSpPr/>
          <p:nvPr/>
        </p:nvSpPr>
        <p:spPr>
          <a:xfrm rot="10800000" flipH="1" flipV="1">
            <a:off x="7015383" y="758905"/>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2" name="Freeform 25">
            <a:extLst>
              <a:ext uri="{FF2B5EF4-FFF2-40B4-BE49-F238E27FC236}">
                <a16:creationId xmlns:a16="http://schemas.microsoft.com/office/drawing/2014/main" id="{CB983DFA-EE73-4F19-8C5A-1EA8C57C64A8}"/>
              </a:ext>
            </a:extLst>
          </p:cNvPr>
          <p:cNvSpPr/>
          <p:nvPr/>
        </p:nvSpPr>
        <p:spPr>
          <a:xfrm rot="16200000" flipH="1" flipV="1">
            <a:off x="8099192" y="756796"/>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3" name="Freeform 25">
            <a:extLst>
              <a:ext uri="{FF2B5EF4-FFF2-40B4-BE49-F238E27FC236}">
                <a16:creationId xmlns:a16="http://schemas.microsoft.com/office/drawing/2014/main" id="{304B33D4-8404-4123-916A-71B4E5882169}"/>
              </a:ext>
            </a:extLst>
          </p:cNvPr>
          <p:cNvSpPr/>
          <p:nvPr/>
        </p:nvSpPr>
        <p:spPr>
          <a:xfrm flipH="1" flipV="1">
            <a:off x="8441191" y="2078491"/>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4" name="TextBox 43">
            <a:extLst>
              <a:ext uri="{FF2B5EF4-FFF2-40B4-BE49-F238E27FC236}">
                <a16:creationId xmlns:a16="http://schemas.microsoft.com/office/drawing/2014/main" id="{16442941-AEAE-4A13-92B4-A16AB7C91D33}"/>
              </a:ext>
            </a:extLst>
          </p:cNvPr>
          <p:cNvSpPr txBox="1"/>
          <p:nvPr/>
        </p:nvSpPr>
        <p:spPr>
          <a:xfrm>
            <a:off x="8641095" y="1990764"/>
            <a:ext cx="532591" cy="1015663"/>
          </a:xfrm>
          <a:prstGeom prst="rect">
            <a:avLst/>
          </a:prstGeom>
          <a:noFill/>
        </p:spPr>
        <p:txBody>
          <a:bodyPr wrap="square" rtlCol="0">
            <a:spAutoFit/>
          </a:bodyPr>
          <a:lstStyle/>
          <a:p>
            <a:pPr algn="ctr"/>
            <a:r>
              <a:rPr lang="en-US" sz="6000" b="1" dirty="0">
                <a:solidFill>
                  <a:schemeClr val="bg1"/>
                </a:solidFill>
              </a:rPr>
              <a:t>1</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rot="2700000">
            <a:off x="-2396474" y="-2921783"/>
            <a:ext cx="7415398" cy="3565095"/>
            <a:chOff x="0" y="0"/>
            <a:chExt cx="660400" cy="317500"/>
          </a:xfrm>
        </p:grpSpPr>
        <p:sp>
          <p:nvSpPr>
            <p:cNvPr id="26" name="Freeform 2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7" name="TextBox 2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8" name="AutoShape 28"/>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29" name="AutoShape 29"/>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30" name="AutoShape 30"/>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31" name="AutoShape 31"/>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32" name="AutoShape 32"/>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33" name="AutoShape 33"/>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53" name="Freeform 53"/>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4" name="Freeform 54"/>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5" name="Freeform 55"/>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Freeform 56"/>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7" name="Freeform 57"/>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8" name="Freeform 58"/>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9" name="Freeform 59"/>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0" name="Freeform 60"/>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1" name="TextBox 60">
            <a:extLst>
              <a:ext uri="{FF2B5EF4-FFF2-40B4-BE49-F238E27FC236}">
                <a16:creationId xmlns:a16="http://schemas.microsoft.com/office/drawing/2014/main" id="{552B8687-4ADC-498B-A37D-60CC0B2122B5}"/>
              </a:ext>
            </a:extLst>
          </p:cNvPr>
          <p:cNvSpPr txBox="1"/>
          <p:nvPr/>
        </p:nvSpPr>
        <p:spPr>
          <a:xfrm>
            <a:off x="9677400" y="2405002"/>
            <a:ext cx="4632880" cy="2062103"/>
          </a:xfrm>
          <a:prstGeom prst="rect">
            <a:avLst/>
          </a:prstGeom>
          <a:noFill/>
        </p:spPr>
        <p:txBody>
          <a:bodyPr wrap="square" rtlCol="0">
            <a:spAutoFit/>
          </a:bodyPr>
          <a:lstStyle/>
          <a:p>
            <a:pPr algn="r" rtl="1"/>
            <a:r>
              <a:rPr lang="fa-IR" sz="3200" dirty="0">
                <a:cs typeface="B Zar" panose="00000400000000000000" pitchFamily="2" charset="-78"/>
              </a:rPr>
              <a:t>ابزار: لیست خطی</a:t>
            </a:r>
          </a:p>
          <a:p>
            <a:pPr algn="r" rtl="1"/>
            <a:r>
              <a:rPr lang="fa-IR" sz="3200" dirty="0">
                <a:cs typeface="B Zar" panose="00000400000000000000" pitchFamily="2" charset="-78"/>
              </a:rPr>
              <a:t>ابزار : روش کاغذ های چسبان</a:t>
            </a:r>
          </a:p>
          <a:p>
            <a:pPr algn="r" rtl="1"/>
            <a:endParaRPr lang="fa-IR" sz="3200" dirty="0">
              <a:cs typeface="B Zar" panose="00000400000000000000" pitchFamily="2" charset="-78"/>
            </a:endParaRPr>
          </a:p>
          <a:p>
            <a:pPr algn="r" rtl="1"/>
            <a:r>
              <a:rPr lang="fa-IR" sz="3200" dirty="0">
                <a:cs typeface="B Zar" panose="00000400000000000000" pitchFamily="2" charset="-78"/>
              </a:rPr>
              <a:t>مثالی از نمودار گانت</a:t>
            </a:r>
            <a:endParaRPr lang="en-US" sz="3200" dirty="0">
              <a:cs typeface="B Zar" panose="00000400000000000000" pitchFamily="2" charset="-78"/>
            </a:endParaRPr>
          </a:p>
        </p:txBody>
      </p:sp>
      <p:pic>
        <p:nvPicPr>
          <p:cNvPr id="3" name="Picture 2">
            <a:extLst>
              <a:ext uri="{FF2B5EF4-FFF2-40B4-BE49-F238E27FC236}">
                <a16:creationId xmlns:a16="http://schemas.microsoft.com/office/drawing/2014/main" id="{76E43347-DC06-4BA7-AE59-8462152C38F2}"/>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6557" b="60113" l="22741" r="73308">
                        <a14:foregroundMark x1="33472" y1="22422" x2="34306" y2="27656"/>
                        <a14:foregroundMark x1="34306" y1="27656" x2="56111" y2="28203"/>
                        <a14:foregroundMark x1="56111" y1="28203" x2="63750" y2="26250"/>
                        <a14:foregroundMark x1="63750" y1="26250" x2="44167" y2="24063"/>
                        <a14:foregroundMark x1="44167" y1="24063" x2="50694" y2="22188"/>
                        <a14:foregroundMark x1="50694" y1="22188" x2="65694" y2="22578"/>
                        <a14:foregroundMark x1="65694" y1="22578" x2="67917" y2="28594"/>
                        <a14:foregroundMark x1="67917" y1="28594" x2="48889" y2="29375"/>
                        <a14:foregroundMark x1="48889" y1="29375" x2="36389" y2="27813"/>
                        <a14:foregroundMark x1="36389" y1="27813" x2="40694" y2="22500"/>
                        <a14:foregroundMark x1="40694" y1="22500" x2="59444" y2="22422"/>
                        <a14:foregroundMark x1="59444" y1="22422" x2="68194" y2="22656"/>
                        <a14:foregroundMark x1="68194" y1="22656" x2="68194" y2="22813"/>
                        <a14:foregroundMark x1="66944" y1="21875" x2="66944" y2="21875"/>
                        <a14:foregroundMark x1="65417" y1="33516" x2="65972" y2="33672"/>
                        <a14:foregroundMark x1="50972" y1="19688" x2="50972" y2="19688"/>
                        <a14:foregroundMark x1="49861" y1="19219" x2="49861" y2="19219"/>
                        <a14:foregroundMark x1="49861" y1="19219" x2="49861" y2="19219"/>
                        <a14:foregroundMark x1="45972" y1="19375" x2="52778" y2="19141"/>
                        <a14:foregroundMark x1="52778" y1="19141" x2="53194" y2="19141"/>
                        <a14:foregroundMark x1="48750" y1="17500" x2="48750" y2="17500"/>
                        <a14:foregroundMark x1="48333" y1="18125" x2="48333" y2="18125"/>
                        <a14:foregroundMark x1="49028" y1="20781" x2="51806" y2="20469"/>
                        <a14:foregroundMark x1="47917" y1="18438" x2="53611" y2="18125"/>
                        <a14:foregroundMark x1="47083" y1="18594" x2="50972" y2="18047"/>
                      </a14:backgroundRemoval>
                    </a14:imgEffect>
                  </a14:imgLayer>
                </a14:imgProps>
              </a:ext>
              <a:ext uri="{28A0092B-C50C-407E-A947-70E740481C1C}">
                <a14:useLocalDpi xmlns:a14="http://schemas.microsoft.com/office/drawing/2010/main" val="0"/>
              </a:ext>
            </a:extLst>
          </a:blip>
          <a:srcRect l="29768" t="15176" r="27002" b="43611"/>
          <a:stretch/>
        </p:blipFill>
        <p:spPr>
          <a:xfrm>
            <a:off x="3461347" y="480218"/>
            <a:ext cx="4944776" cy="83804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57080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rot="2700000">
            <a:off x="-2396474" y="-2921783"/>
            <a:ext cx="7415398" cy="3565095"/>
            <a:chOff x="0" y="0"/>
            <a:chExt cx="660400" cy="317500"/>
          </a:xfrm>
        </p:grpSpPr>
        <p:sp>
          <p:nvSpPr>
            <p:cNvPr id="26" name="Freeform 2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7" name="TextBox 2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8" name="AutoShape 28"/>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29" name="AutoShape 29"/>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30" name="AutoShape 30"/>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31" name="AutoShape 31"/>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32" name="AutoShape 32"/>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33" name="AutoShape 33"/>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53" name="Freeform 53"/>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4" name="Freeform 54"/>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5" name="Freeform 55"/>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Freeform 56"/>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7" name="Freeform 57"/>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8" name="Freeform 58"/>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9" name="Freeform 59"/>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0" name="Freeform 60"/>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1" name="TextBox 60">
            <a:extLst>
              <a:ext uri="{FF2B5EF4-FFF2-40B4-BE49-F238E27FC236}">
                <a16:creationId xmlns:a16="http://schemas.microsoft.com/office/drawing/2014/main" id="{552B8687-4ADC-498B-A37D-60CC0B2122B5}"/>
              </a:ext>
            </a:extLst>
          </p:cNvPr>
          <p:cNvSpPr txBox="1"/>
          <p:nvPr/>
        </p:nvSpPr>
        <p:spPr>
          <a:xfrm>
            <a:off x="3409937" y="744085"/>
            <a:ext cx="10741519" cy="8987076"/>
          </a:xfrm>
          <a:prstGeom prst="rect">
            <a:avLst/>
          </a:prstGeom>
          <a:noFill/>
        </p:spPr>
        <p:txBody>
          <a:bodyPr wrap="square" rtlCol="0">
            <a:spAutoFit/>
          </a:bodyPr>
          <a:lstStyle/>
          <a:p>
            <a:pPr algn="r" rtl="1"/>
            <a:r>
              <a:rPr lang="fa-IR" sz="5400" b="1" dirty="0">
                <a:solidFill>
                  <a:srgbClr val="7ED957"/>
                </a:solidFill>
                <a:latin typeface="Kollektif Bold"/>
                <a:cs typeface="B Zar" panose="00000400000000000000" pitchFamily="2" charset="-78"/>
              </a:rPr>
              <a:t>توالی فعالیت ها </a:t>
            </a:r>
          </a:p>
          <a:p>
            <a:pPr algn="r" rtl="1"/>
            <a:r>
              <a:rPr lang="fa-IR" sz="3200" dirty="0">
                <a:cs typeface="B Zar" panose="00000400000000000000" pitchFamily="2" charset="-78"/>
              </a:rPr>
              <a:t>برای به دست آوردن اینکه چه چیزی را که زمانی باید انجام دهیم نیاز به دانستن توالی فعالیت ها داریم.</a:t>
            </a:r>
          </a:p>
          <a:p>
            <a:pPr algn="r" rtl="1"/>
            <a:endParaRPr lang="fa-IR" sz="3200" dirty="0">
              <a:cs typeface="B Zar" panose="00000400000000000000" pitchFamily="2" charset="-78"/>
            </a:endParaRPr>
          </a:p>
          <a:p>
            <a:pPr algn="r" rtl="1"/>
            <a:r>
              <a:rPr lang="fa-IR" sz="5400" b="1" dirty="0">
                <a:solidFill>
                  <a:srgbClr val="7ED957"/>
                </a:solidFill>
                <a:latin typeface="Kollektif Bold"/>
                <a:cs typeface="B Zar" panose="00000400000000000000" pitchFamily="2" charset="-78"/>
              </a:rPr>
              <a:t>وابستگی </a:t>
            </a:r>
          </a:p>
          <a:p>
            <a:pPr algn="r" rtl="1"/>
            <a:r>
              <a:rPr lang="fa-IR" sz="3200" dirty="0">
                <a:cs typeface="B Zar" panose="00000400000000000000" pitchFamily="2" charset="-78"/>
              </a:rPr>
              <a:t>رابطه ای منطقی بین دو فعالیت که به شروع و یا پایان یکدیگر وابسته اند.</a:t>
            </a:r>
          </a:p>
          <a:p>
            <a:pPr algn="r" rtl="1"/>
            <a:endParaRPr lang="fa-IR" sz="3200" dirty="0">
              <a:cs typeface="B Zar" panose="00000400000000000000" pitchFamily="2" charset="-78"/>
            </a:endParaRPr>
          </a:p>
          <a:p>
            <a:pPr marL="457200" indent="-457200" algn="r" rtl="1">
              <a:buFont typeface="Wingdings" panose="05000000000000000000" pitchFamily="2" charset="2"/>
              <a:buChar char="Ø"/>
            </a:pPr>
            <a:r>
              <a:rPr lang="fa-IR" sz="3200" dirty="0">
                <a:cs typeface="B Zar" panose="00000400000000000000" pitchFamily="2" charset="-78"/>
              </a:rPr>
              <a:t>پایان به شروع</a:t>
            </a:r>
          </a:p>
          <a:p>
            <a:pPr marL="457200" indent="-457200" algn="r" rtl="1">
              <a:buFont typeface="Wingdings" panose="05000000000000000000" pitchFamily="2" charset="2"/>
              <a:buChar char="Ø"/>
            </a:pPr>
            <a:r>
              <a:rPr lang="fa-IR" sz="3200" dirty="0">
                <a:cs typeface="B Zar" panose="00000400000000000000" pitchFamily="2" charset="-78"/>
              </a:rPr>
              <a:t>شروع به شروع</a:t>
            </a:r>
          </a:p>
          <a:p>
            <a:pPr marL="457200" indent="-457200" algn="r" rtl="1">
              <a:buFont typeface="Wingdings" panose="05000000000000000000" pitchFamily="2" charset="2"/>
              <a:buChar char="Ø"/>
            </a:pPr>
            <a:r>
              <a:rPr lang="fa-IR" sz="3200" dirty="0">
                <a:cs typeface="B Zar" panose="00000400000000000000" pitchFamily="2" charset="-78"/>
              </a:rPr>
              <a:t>پایان به پایان</a:t>
            </a:r>
          </a:p>
          <a:p>
            <a:pPr marL="457200" indent="-457200" algn="r" rtl="1">
              <a:buFont typeface="Wingdings" panose="05000000000000000000" pitchFamily="2" charset="2"/>
              <a:buChar char="Ø"/>
            </a:pPr>
            <a:r>
              <a:rPr lang="fa-IR" sz="3200" dirty="0">
                <a:cs typeface="B Zar" panose="00000400000000000000" pitchFamily="2" charset="-78"/>
              </a:rPr>
              <a:t>شروع به پایان</a:t>
            </a:r>
          </a:p>
          <a:p>
            <a:pPr algn="r" rtl="1"/>
            <a:endParaRPr lang="fa-IR" sz="3200" dirty="0">
              <a:cs typeface="B Zar" panose="00000400000000000000" pitchFamily="2" charset="-78"/>
            </a:endParaRPr>
          </a:p>
          <a:p>
            <a:pPr algn="r" rtl="1"/>
            <a:r>
              <a:rPr lang="fa-IR" sz="5400" b="1" dirty="0">
                <a:solidFill>
                  <a:srgbClr val="7ED957"/>
                </a:solidFill>
                <a:latin typeface="Kollektif Bold"/>
                <a:cs typeface="B Zar" panose="00000400000000000000" pitchFamily="2" charset="-78"/>
              </a:rPr>
              <a:t>شناسایی تیم پروژه</a:t>
            </a:r>
          </a:p>
          <a:p>
            <a:pPr algn="r" rtl="1"/>
            <a:r>
              <a:rPr lang="fa-IR" sz="3200" dirty="0">
                <a:cs typeface="B Zar" panose="00000400000000000000" pitchFamily="2" charset="-78"/>
              </a:rPr>
              <a:t>اصلی که اینجا باید به خاطر سپرد این است که هدفْ تیم را تعریف می کند و نه برعکس باید افراد مناسب را پیدا کنید نه هرکسی که از راه می رسد.</a:t>
            </a:r>
          </a:p>
          <a:p>
            <a:pPr algn="r" rtl="1"/>
            <a:endParaRPr lang="fa-IR" sz="3200" dirty="0">
              <a:cs typeface="B Zar" panose="00000400000000000000" pitchFamily="2" charset="-78"/>
            </a:endParaRPr>
          </a:p>
        </p:txBody>
      </p:sp>
    </p:spTree>
    <p:extLst>
      <p:ext uri="{BB962C8B-B14F-4D97-AF65-F5344CB8AC3E}">
        <p14:creationId xmlns:p14="http://schemas.microsoft.com/office/powerpoint/2010/main" val="25332843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rot="2700000">
            <a:off x="-2396474" y="-2921783"/>
            <a:ext cx="7415398" cy="3565095"/>
            <a:chOff x="0" y="0"/>
            <a:chExt cx="660400" cy="317500"/>
          </a:xfrm>
        </p:grpSpPr>
        <p:sp>
          <p:nvSpPr>
            <p:cNvPr id="26" name="Freeform 2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7" name="TextBox 2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8" name="AutoShape 28"/>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29" name="AutoShape 29"/>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30" name="AutoShape 30"/>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31" name="AutoShape 31"/>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32" name="AutoShape 32"/>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33" name="AutoShape 33"/>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53" name="Freeform 53"/>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4" name="Freeform 54"/>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5" name="Freeform 55"/>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Freeform 56"/>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7" name="Freeform 57"/>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8" name="Freeform 58"/>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9" name="Freeform 59"/>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0" name="Freeform 60"/>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 name="Picture 2">
            <a:extLst>
              <a:ext uri="{FF2B5EF4-FFF2-40B4-BE49-F238E27FC236}">
                <a16:creationId xmlns:a16="http://schemas.microsoft.com/office/drawing/2014/main" id="{76E43347-DC06-4BA7-AE59-8462152C38F2}"/>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8828" b="63125" l="24861" r="76389">
                        <a14:foregroundMark x1="25833" y1="24063" x2="34306" y2="24141"/>
                        <a14:foregroundMark x1="34306" y1="24141" x2="65972" y2="22813"/>
                        <a14:foregroundMark x1="65972" y1="22813" x2="74583" y2="23750"/>
                        <a14:foregroundMark x1="74583" y1="23750" x2="74583" y2="34453"/>
                        <a14:foregroundMark x1="74583" y1="34453" x2="70694" y2="31094"/>
                        <a14:foregroundMark x1="70694" y1="31094" x2="38611" y2="26953"/>
                        <a14:foregroundMark x1="38611" y1="26953" x2="63750" y2="27656"/>
                        <a14:foregroundMark x1="63750" y1="27656" x2="44861" y2="27031"/>
                        <a14:foregroundMark x1="44861" y1="27031" x2="31111" y2="29141"/>
                        <a14:foregroundMark x1="31111" y1="29141" x2="25417" y2="35391"/>
                        <a14:foregroundMark x1="25417" y1="35391" x2="28194" y2="59844"/>
                        <a14:foregroundMark x1="28194" y1="59844" x2="30833" y2="54609"/>
                        <a14:foregroundMark x1="30833" y1="54609" x2="60417" y2="52344"/>
                        <a14:foregroundMark x1="60417" y1="52344" x2="73750" y2="46406"/>
                        <a14:foregroundMark x1="73750" y1="46406" x2="76389" y2="40469"/>
                        <a14:foregroundMark x1="76389" y1="40469" x2="74722" y2="46406"/>
                        <a14:foregroundMark x1="74722" y1="46406" x2="75972" y2="58047"/>
                        <a14:foregroundMark x1="75972" y1="58047" x2="75000" y2="61328"/>
                        <a14:foregroundMark x1="25000" y1="49766" x2="25000" y2="49766"/>
                        <a14:foregroundMark x1="24861" y1="46016" x2="24861" y2="46016"/>
                        <a14:foregroundMark x1="24861" y1="53750" x2="24861" y2="53750"/>
                        <a14:foregroundMark x1="24722" y1="26563" x2="24722" y2="26563"/>
                        <a14:foregroundMark x1="24722" y1="24766" x2="24722" y2="24766"/>
                        <a14:foregroundMark x1="25278" y1="23984" x2="25278" y2="23984"/>
                        <a14:foregroundMark x1="30556" y1="23594" x2="30556" y2="23594"/>
                        <a14:foregroundMark x1="47778" y1="21172" x2="47778" y2="21172"/>
                        <a14:foregroundMark x1="46111" y1="21016" x2="50139" y2="20781"/>
                        <a14:foregroundMark x1="44722" y1="22656" x2="44722" y2="22266"/>
                        <a14:foregroundMark x1="50972" y1="22813" x2="50417" y2="21953"/>
                        <a14:foregroundMark x1="75417" y1="37734" x2="75417" y2="37734"/>
                      </a14:backgroundRemoval>
                    </a14:imgEffect>
                  </a14:imgLayer>
                </a14:imgProps>
              </a:ext>
              <a:ext uri="{28A0092B-C50C-407E-A947-70E740481C1C}">
                <a14:useLocalDpi xmlns:a14="http://schemas.microsoft.com/office/drawing/2010/main" val="0"/>
              </a:ext>
            </a:extLst>
          </a:blip>
          <a:srcRect l="23001" t="15781" r="21800" b="36094"/>
          <a:stretch/>
        </p:blipFill>
        <p:spPr>
          <a:xfrm>
            <a:off x="3733800" y="190500"/>
            <a:ext cx="6228940" cy="9654858"/>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D5CB87BF-A5CE-49EF-8FD8-EC6CE8DC0B37}"/>
              </a:ext>
            </a:extLst>
          </p:cNvPr>
          <p:cNvSpPr txBox="1"/>
          <p:nvPr/>
        </p:nvSpPr>
        <p:spPr>
          <a:xfrm>
            <a:off x="9525000" y="1104900"/>
            <a:ext cx="4572000" cy="1569660"/>
          </a:xfrm>
          <a:prstGeom prst="rect">
            <a:avLst/>
          </a:prstGeom>
          <a:noFill/>
        </p:spPr>
        <p:txBody>
          <a:bodyPr wrap="square" rtlCol="0">
            <a:spAutoFit/>
          </a:bodyPr>
          <a:lstStyle/>
          <a:p>
            <a:pPr algn="r" rtl="1"/>
            <a:r>
              <a:rPr lang="fa-IR" sz="3200" dirty="0">
                <a:cs typeface="B Zar" panose="00000400000000000000" pitchFamily="2" charset="-78"/>
              </a:rPr>
              <a:t>تخمین مدت زمان وطایف</a:t>
            </a:r>
          </a:p>
          <a:p>
            <a:pPr algn="r" rtl="1"/>
            <a:r>
              <a:rPr lang="fa-IR" sz="3200" dirty="0">
                <a:cs typeface="B Zar" panose="00000400000000000000" pitchFamily="2" charset="-78"/>
              </a:rPr>
              <a:t>کار≠ مدت زمان</a:t>
            </a:r>
            <a:endParaRPr lang="en-US" sz="3200" dirty="0">
              <a:cs typeface="B Zar" panose="00000400000000000000" pitchFamily="2" charset="-78"/>
            </a:endParaRPr>
          </a:p>
          <a:p>
            <a:endParaRPr lang="en-US" sz="3200" dirty="0">
              <a:cs typeface="B Zar" panose="00000400000000000000" pitchFamily="2" charset="-78"/>
            </a:endParaRPr>
          </a:p>
        </p:txBody>
      </p:sp>
    </p:spTree>
    <p:extLst>
      <p:ext uri="{BB962C8B-B14F-4D97-AF65-F5344CB8AC3E}">
        <p14:creationId xmlns:p14="http://schemas.microsoft.com/office/powerpoint/2010/main" val="19762272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rot="2700000">
            <a:off x="-2396474" y="-2921783"/>
            <a:ext cx="7415398" cy="3565095"/>
            <a:chOff x="0" y="0"/>
            <a:chExt cx="660400" cy="317500"/>
          </a:xfrm>
        </p:grpSpPr>
        <p:sp>
          <p:nvSpPr>
            <p:cNvPr id="26" name="Freeform 2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7" name="TextBox 2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8" name="AutoShape 28"/>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29" name="AutoShape 29"/>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30" name="AutoShape 30"/>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31" name="AutoShape 31"/>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32" name="AutoShape 32"/>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33" name="AutoShape 33"/>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53" name="Freeform 53"/>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4" name="Freeform 54"/>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5" name="Freeform 55"/>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Freeform 56"/>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7" name="Freeform 57"/>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8" name="Freeform 58"/>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9" name="Freeform 59"/>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0" name="Freeform 60"/>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1" name="TextBox 60">
            <a:extLst>
              <a:ext uri="{FF2B5EF4-FFF2-40B4-BE49-F238E27FC236}">
                <a16:creationId xmlns:a16="http://schemas.microsoft.com/office/drawing/2014/main" id="{552B8687-4ADC-498B-A37D-60CC0B2122B5}"/>
              </a:ext>
            </a:extLst>
          </p:cNvPr>
          <p:cNvSpPr txBox="1"/>
          <p:nvPr/>
        </p:nvSpPr>
        <p:spPr>
          <a:xfrm>
            <a:off x="3048000" y="1300438"/>
            <a:ext cx="10741519" cy="5509200"/>
          </a:xfrm>
          <a:prstGeom prst="rect">
            <a:avLst/>
          </a:prstGeom>
          <a:noFill/>
        </p:spPr>
        <p:txBody>
          <a:bodyPr wrap="square" rtlCol="0">
            <a:spAutoFit/>
          </a:bodyPr>
          <a:lstStyle/>
          <a:p>
            <a:pPr marL="457200" indent="-457200" algn="r" rtl="1">
              <a:buFont typeface="Wingdings" panose="05000000000000000000" pitchFamily="2" charset="2"/>
              <a:buChar char="Ø"/>
            </a:pPr>
            <a:r>
              <a:rPr lang="fa-IR" sz="3200" dirty="0">
                <a:cs typeface="B Zar" panose="00000400000000000000" pitchFamily="2" charset="-78"/>
              </a:rPr>
              <a:t>زمان بندی نیاز به انعطاف و شناوری دارد زیرا امکان وقوع ضرب الاجل های غیر منطقی که پروژه را به نابودی می کشانند وجود دارد.</a:t>
            </a:r>
          </a:p>
          <a:p>
            <a:pPr marL="457200" indent="-457200" algn="r" rtl="1">
              <a:buFont typeface="Wingdings" panose="05000000000000000000" pitchFamily="2" charset="2"/>
              <a:buChar char="Ø"/>
            </a:pPr>
            <a:endParaRPr lang="fa-IR" sz="3200" dirty="0">
              <a:cs typeface="B Zar" panose="00000400000000000000" pitchFamily="2" charset="-78"/>
            </a:endParaRPr>
          </a:p>
          <a:p>
            <a:pPr marL="457200" indent="-457200" algn="r" rtl="1">
              <a:buFont typeface="Wingdings" panose="05000000000000000000" pitchFamily="2" charset="2"/>
              <a:buChar char="Ø"/>
            </a:pPr>
            <a:r>
              <a:rPr lang="fa-IR" sz="3200" dirty="0">
                <a:cs typeface="B Zar" panose="00000400000000000000" pitchFamily="2" charset="-78"/>
              </a:rPr>
              <a:t>هیچ چیز بیشتر از خبری مثل این باعث وحشت تیم توسعه نمی شود : سیستم مالی جدید تا پایان سال مستقر خواهد شد . و وقتی که می پرسید چطور این تاریخ سررسید ، چیزی بیشتر از باید کافی باشد آماده کنید.</a:t>
            </a:r>
          </a:p>
          <a:p>
            <a:pPr algn="r" rtl="1"/>
            <a:endParaRPr lang="fa-IR" sz="3200" dirty="0">
              <a:cs typeface="B Zar" panose="00000400000000000000" pitchFamily="2" charset="-78"/>
            </a:endParaRPr>
          </a:p>
          <a:p>
            <a:pPr marL="914400" lvl="1" indent="-457200" algn="r" rtl="1">
              <a:buFont typeface="Wingdings" panose="05000000000000000000" pitchFamily="2" charset="2"/>
              <a:buChar char="v"/>
            </a:pPr>
            <a:r>
              <a:rPr lang="fa-IR" sz="3200" dirty="0">
                <a:cs typeface="B Zar" panose="00000400000000000000" pitchFamily="2" charset="-78"/>
              </a:rPr>
              <a:t>از تجربیات خود استفاده کنید</a:t>
            </a:r>
          </a:p>
          <a:p>
            <a:pPr marL="914400" lvl="1" indent="-457200" algn="r" rtl="1">
              <a:buFont typeface="Wingdings" panose="05000000000000000000" pitchFamily="2" charset="2"/>
              <a:buChar char="v"/>
            </a:pPr>
            <a:r>
              <a:rPr lang="fa-IR" sz="3200" dirty="0">
                <a:cs typeface="B Zar" panose="00000400000000000000" pitchFamily="2" charset="-78"/>
              </a:rPr>
              <a:t>از افراد مطلع بپرسید</a:t>
            </a:r>
          </a:p>
          <a:p>
            <a:pPr marL="914400" lvl="1" indent="-457200" algn="r" rtl="1">
              <a:buFont typeface="Wingdings" panose="05000000000000000000" pitchFamily="2" charset="2"/>
              <a:buChar char="v"/>
            </a:pPr>
            <a:r>
              <a:rPr lang="fa-IR" sz="3200" dirty="0">
                <a:cs typeface="B Zar" panose="00000400000000000000" pitchFamily="2" charset="-78"/>
              </a:rPr>
              <a:t>از فرد خبره ای خارج از پروژه مشاوره بگیرید</a:t>
            </a:r>
          </a:p>
          <a:p>
            <a:pPr marL="914400" lvl="1" indent="-457200" algn="r" rtl="1">
              <a:buFont typeface="Wingdings" panose="05000000000000000000" pitchFamily="2" charset="2"/>
              <a:buChar char="v"/>
            </a:pPr>
            <a:r>
              <a:rPr lang="fa-IR" sz="3200" dirty="0">
                <a:cs typeface="B Zar" panose="00000400000000000000" pitchFamily="2" charset="-78"/>
              </a:rPr>
              <a:t>استفاده از فرمول پرت برای به دست آوردن مدت زمان هر وظیفه</a:t>
            </a:r>
            <a:endParaRPr lang="en-US" sz="3200" dirty="0">
              <a:cs typeface="B Zar" panose="00000400000000000000" pitchFamily="2" charset="-78"/>
            </a:endParaRPr>
          </a:p>
        </p:txBody>
      </p:sp>
      <p:pic>
        <p:nvPicPr>
          <p:cNvPr id="20" name="Picture 19">
            <a:extLst>
              <a:ext uri="{FF2B5EF4-FFF2-40B4-BE49-F238E27FC236}">
                <a16:creationId xmlns:a16="http://schemas.microsoft.com/office/drawing/2014/main" id="{87A6D531-EAAC-4F09-AE0C-FF91BF194928}"/>
              </a:ext>
            </a:extLst>
          </p:cNvPr>
          <p:cNvPicPr>
            <a:picLocks noChangeAspect="1"/>
          </p:cNvPicPr>
          <p:nvPr/>
        </p:nvPicPr>
        <p:blipFill rotWithShape="1">
          <a:blip r:embed="rId6">
            <a:extLst>
              <a:ext uri="{28A0092B-C50C-407E-A947-70E740481C1C}">
                <a14:useLocalDpi xmlns:a14="http://schemas.microsoft.com/office/drawing/2010/main" val="0"/>
              </a:ext>
            </a:extLst>
          </a:blip>
          <a:srcRect l="13827" t="54997" r="16376" b="38320"/>
          <a:stretch/>
        </p:blipFill>
        <p:spPr>
          <a:xfrm>
            <a:off x="3429000" y="7291315"/>
            <a:ext cx="8403236" cy="1430338"/>
          </a:xfrm>
          <a:prstGeom prst="rect">
            <a:avLst/>
          </a:prstGeom>
          <a:ln>
            <a:noFill/>
          </a:ln>
          <a:effectLst>
            <a:softEdge rad="112500"/>
          </a:effectLst>
        </p:spPr>
      </p:pic>
    </p:spTree>
    <p:extLst>
      <p:ext uri="{BB962C8B-B14F-4D97-AF65-F5344CB8AC3E}">
        <p14:creationId xmlns:p14="http://schemas.microsoft.com/office/powerpoint/2010/main" val="15633072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rot="2700000">
            <a:off x="-2396474" y="-2921783"/>
            <a:ext cx="7415398" cy="3565095"/>
            <a:chOff x="0" y="0"/>
            <a:chExt cx="660400" cy="317500"/>
          </a:xfrm>
        </p:grpSpPr>
        <p:sp>
          <p:nvSpPr>
            <p:cNvPr id="26" name="Freeform 2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7" name="TextBox 2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8" name="AutoShape 28"/>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29" name="AutoShape 29"/>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30" name="AutoShape 30"/>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31" name="AutoShape 31"/>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32" name="AutoShape 32"/>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33" name="AutoShape 33"/>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53" name="Freeform 53"/>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4" name="Freeform 54"/>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5" name="Freeform 55"/>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Freeform 56"/>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7" name="Freeform 57"/>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8" name="Freeform 58"/>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9" name="Freeform 59"/>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0" name="Freeform 60"/>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4" name="Picture 3">
            <a:extLst>
              <a:ext uri="{FF2B5EF4-FFF2-40B4-BE49-F238E27FC236}">
                <a16:creationId xmlns:a16="http://schemas.microsoft.com/office/drawing/2014/main" id="{B58D03DA-2E14-42F0-A035-27479CBCFB5D}"/>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688" b="74063" l="22361" r="76806">
                        <a14:foregroundMark x1="23611" y1="24063" x2="69722" y2="22500"/>
                        <a14:foregroundMark x1="69722" y1="22500" x2="55417" y2="24766"/>
                        <a14:foregroundMark x1="55417" y1="24766" x2="25000" y2="26641"/>
                        <a14:foregroundMark x1="25000" y1="26641" x2="32500" y2="27734"/>
                        <a14:foregroundMark x1="32500" y1="27734" x2="44861" y2="27656"/>
                        <a14:foregroundMark x1="44861" y1="27656" x2="24583" y2="30078"/>
                        <a14:foregroundMark x1="24583" y1="30078" x2="23889" y2="43516"/>
                        <a14:foregroundMark x1="23889" y1="43516" x2="29306" y2="31797"/>
                        <a14:foregroundMark x1="29306" y1="31797" x2="28750" y2="42266"/>
                        <a14:foregroundMark x1="28750" y1="42266" x2="24861" y2="45859"/>
                        <a14:foregroundMark x1="24861" y1="45859" x2="23333" y2="50469"/>
                        <a14:foregroundMark x1="23333" y1="50469" x2="24583" y2="72266"/>
                        <a14:foregroundMark x1="24583" y1="72266" x2="36389" y2="72578"/>
                        <a14:foregroundMark x1="36389" y1="72578" x2="72500" y2="70547"/>
                        <a14:foregroundMark x1="72500" y1="70547" x2="74722" y2="62344"/>
                        <a14:foregroundMark x1="74722" y1="62344" x2="76389" y2="66797"/>
                        <a14:foregroundMark x1="76389" y1="66797" x2="75139" y2="69141"/>
                        <a14:foregroundMark x1="75694" y1="70469" x2="75694" y2="70469"/>
                        <a14:foregroundMark x1="22639" y1="45938" x2="22639" y2="45938"/>
                        <a14:foregroundMark x1="76389" y1="70391" x2="76389" y2="70391"/>
                        <a14:foregroundMark x1="46111" y1="20781" x2="50972" y2="21016"/>
                        <a14:foregroundMark x1="73611" y1="23594" x2="73611" y2="23594"/>
                        <a14:foregroundMark x1="45556" y1="22188" x2="45139" y2="21953"/>
                        <a14:foregroundMark x1="52639" y1="22734" x2="51944" y2="21172"/>
                        <a14:foregroundMark x1="50833" y1="20547" x2="51528" y2="19688"/>
                        <a14:foregroundMark x1="23056" y1="29766" x2="23056" y2="29766"/>
                        <a14:foregroundMark x1="22917" y1="30391" x2="22917" y2="30391"/>
                        <a14:foregroundMark x1="23194" y1="37422" x2="23194" y2="37422"/>
                        <a14:foregroundMark x1="22500" y1="38672" x2="22500" y2="38672"/>
                        <a14:foregroundMark x1="24444" y1="25547" x2="24444" y2="25547"/>
                        <a14:foregroundMark x1="23333" y1="25234" x2="23333" y2="25234"/>
                        <a14:foregroundMark x1="22361" y1="46953" x2="22361" y2="46953"/>
                        <a14:foregroundMark x1="24167" y1="23438" x2="24167" y2="23438"/>
                      </a14:backgroundRemoval>
                    </a14:imgEffect>
                  </a14:imgLayer>
                </a14:imgProps>
              </a:ext>
              <a:ext uri="{28A0092B-C50C-407E-A947-70E740481C1C}">
                <a14:useLocalDpi xmlns:a14="http://schemas.microsoft.com/office/drawing/2010/main" val="0"/>
              </a:ext>
            </a:extLst>
          </a:blip>
          <a:srcRect l="18946" t="17023" r="21191" b="24491"/>
          <a:stretch/>
        </p:blipFill>
        <p:spPr>
          <a:xfrm>
            <a:off x="3523716" y="443078"/>
            <a:ext cx="5620284" cy="9761618"/>
          </a:xfrm>
          <a:prstGeom prst="rect">
            <a:avLst/>
          </a:prstGeom>
        </p:spPr>
      </p:pic>
      <p:sp>
        <p:nvSpPr>
          <p:cNvPr id="22" name="TextBox 21">
            <a:extLst>
              <a:ext uri="{FF2B5EF4-FFF2-40B4-BE49-F238E27FC236}">
                <a16:creationId xmlns:a16="http://schemas.microsoft.com/office/drawing/2014/main" id="{1D829428-EA27-44EE-8D65-E86F422DC3A2}"/>
              </a:ext>
            </a:extLst>
          </p:cNvPr>
          <p:cNvSpPr txBox="1"/>
          <p:nvPr/>
        </p:nvSpPr>
        <p:spPr>
          <a:xfrm>
            <a:off x="9804286" y="1590873"/>
            <a:ext cx="4572000" cy="584775"/>
          </a:xfrm>
          <a:prstGeom prst="rect">
            <a:avLst/>
          </a:prstGeom>
          <a:noFill/>
        </p:spPr>
        <p:txBody>
          <a:bodyPr wrap="square" rtlCol="0">
            <a:spAutoFit/>
          </a:bodyPr>
          <a:lstStyle/>
          <a:p>
            <a:pPr algn="r" rtl="1"/>
            <a:r>
              <a:rPr lang="fa-IR" sz="3200" dirty="0">
                <a:cs typeface="B Zar" panose="00000400000000000000" pitchFamily="2" charset="-78"/>
              </a:rPr>
              <a:t>گردهمایی سالانه مشتری</a:t>
            </a:r>
            <a:endParaRPr lang="en-US" sz="3200" dirty="0">
              <a:cs typeface="B Zar" panose="00000400000000000000" pitchFamily="2" charset="-78"/>
            </a:endParaRPr>
          </a:p>
        </p:txBody>
      </p:sp>
    </p:spTree>
    <p:extLst>
      <p:ext uri="{BB962C8B-B14F-4D97-AF65-F5344CB8AC3E}">
        <p14:creationId xmlns:p14="http://schemas.microsoft.com/office/powerpoint/2010/main" val="221904027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rot="2700000">
            <a:off x="-2396474" y="-2921783"/>
            <a:ext cx="7415398" cy="3565095"/>
            <a:chOff x="0" y="0"/>
            <a:chExt cx="660400" cy="317500"/>
          </a:xfrm>
        </p:grpSpPr>
        <p:sp>
          <p:nvSpPr>
            <p:cNvPr id="26" name="Freeform 2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7" name="TextBox 2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8" name="AutoShape 28"/>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29" name="AutoShape 29"/>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30" name="AutoShape 30"/>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31" name="AutoShape 31"/>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32" name="AutoShape 32"/>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33" name="AutoShape 33"/>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53" name="Freeform 53"/>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4" name="Freeform 54"/>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5" name="Freeform 55"/>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Freeform 56"/>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7" name="Freeform 57"/>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8" name="Freeform 58"/>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9" name="Freeform 59"/>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0" name="Freeform 60"/>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1" name="TextBox 60">
            <a:extLst>
              <a:ext uri="{FF2B5EF4-FFF2-40B4-BE49-F238E27FC236}">
                <a16:creationId xmlns:a16="http://schemas.microsoft.com/office/drawing/2014/main" id="{552B8687-4ADC-498B-A37D-60CC0B2122B5}"/>
              </a:ext>
            </a:extLst>
          </p:cNvPr>
          <p:cNvSpPr txBox="1"/>
          <p:nvPr/>
        </p:nvSpPr>
        <p:spPr>
          <a:xfrm>
            <a:off x="2698313" y="2095500"/>
            <a:ext cx="10741519" cy="6340197"/>
          </a:xfrm>
          <a:prstGeom prst="rect">
            <a:avLst/>
          </a:prstGeom>
          <a:noFill/>
        </p:spPr>
        <p:txBody>
          <a:bodyPr wrap="square" rtlCol="0">
            <a:spAutoFit/>
          </a:bodyPr>
          <a:lstStyle/>
          <a:p>
            <a:pPr algn="r" rtl="1"/>
            <a:r>
              <a:rPr lang="fa-IR" sz="3200" dirty="0">
                <a:cs typeface="B Zar" panose="00000400000000000000" pitchFamily="2" charset="-78"/>
              </a:rPr>
              <a:t>ابزار : وقایع اصلی </a:t>
            </a:r>
          </a:p>
          <a:p>
            <a:pPr algn="r" rtl="1"/>
            <a:r>
              <a:rPr lang="fa-IR" sz="3200" dirty="0">
                <a:cs typeface="B Zar" panose="00000400000000000000" pitchFamily="2" charset="-78"/>
              </a:rPr>
              <a:t>روش دیگر برای جلوگیری از انحراف پروژه گذاشتن وقایع اصلی در زمان بندی است.</a:t>
            </a:r>
          </a:p>
          <a:p>
            <a:pPr algn="r" rtl="1"/>
            <a:endParaRPr lang="fa-IR" sz="3200" dirty="0">
              <a:cs typeface="B Zar" panose="00000400000000000000" pitchFamily="2" charset="-78"/>
            </a:endParaRPr>
          </a:p>
          <a:p>
            <a:pPr algn="r" rtl="1"/>
            <a:r>
              <a:rPr lang="fa-IR" sz="5400" b="1" dirty="0">
                <a:solidFill>
                  <a:srgbClr val="7ED957"/>
                </a:solidFill>
                <a:latin typeface="Kollektif Bold"/>
                <a:cs typeface="B Zar" panose="00000400000000000000" pitchFamily="2" charset="-78"/>
              </a:rPr>
              <a:t>شناسایی مسیر بحرانی</a:t>
            </a:r>
          </a:p>
          <a:p>
            <a:pPr algn="r" rtl="1"/>
            <a:endParaRPr lang="fa-IR" sz="3200" dirty="0">
              <a:cs typeface="B Zar" panose="00000400000000000000" pitchFamily="2" charset="-78"/>
            </a:endParaRPr>
          </a:p>
          <a:p>
            <a:pPr algn="r" rtl="1"/>
            <a:r>
              <a:rPr lang="fa-IR" sz="3200" b="1" dirty="0">
                <a:cs typeface="B Zar" panose="00000400000000000000" pitchFamily="2" charset="-78"/>
              </a:rPr>
              <a:t>مسیر بحرانی : </a:t>
            </a:r>
            <a:r>
              <a:rPr lang="fa-IR" sz="3200" dirty="0">
                <a:cs typeface="B Zar" panose="00000400000000000000" pitchFamily="2" charset="-78"/>
              </a:rPr>
              <a:t>طولانی ترین توالی فعالیت های زمان بندی شده که باید طبق زمان بندی ،که مدت زمان پروژه را تعیین می کند، شروع شوند و به پایان برسند. مسیر بحرانی مدت زمان پروژه را تعیین می کند . اگر هر فعالیتی در مسیر بحرانی به تاخیر بیفتد ، کل پروژه به تاخیر خواهد افتاد.</a:t>
            </a:r>
          </a:p>
          <a:p>
            <a:pPr algn="r" rtl="1"/>
            <a:endParaRPr lang="fa-IR" sz="3200" dirty="0">
              <a:cs typeface="B Zar" panose="00000400000000000000" pitchFamily="2" charset="-78"/>
            </a:endParaRPr>
          </a:p>
          <a:p>
            <a:pPr algn="r" rtl="1"/>
            <a:r>
              <a:rPr lang="fa-IR" sz="3200" b="1" dirty="0">
                <a:cs typeface="B Zar" panose="00000400000000000000" pitchFamily="2" charset="-78"/>
              </a:rPr>
              <a:t>مسیر بحرانی :</a:t>
            </a:r>
          </a:p>
          <a:p>
            <a:pPr algn="r" rtl="1"/>
            <a:r>
              <a:rPr lang="fa-IR" sz="3200" dirty="0">
                <a:cs typeface="B Zar" panose="00000400000000000000" pitchFamily="2" charset="-78"/>
              </a:rPr>
              <a:t>مجموعه ای از فعالیت ها که مدت زمان پروژه را تعیین می کنند.</a:t>
            </a:r>
            <a:endParaRPr lang="en-US" sz="3200" dirty="0">
              <a:cs typeface="B Zar" panose="00000400000000000000" pitchFamily="2" charset="-78"/>
            </a:endParaRPr>
          </a:p>
        </p:txBody>
      </p:sp>
    </p:spTree>
    <p:extLst>
      <p:ext uri="{BB962C8B-B14F-4D97-AF65-F5344CB8AC3E}">
        <p14:creationId xmlns:p14="http://schemas.microsoft.com/office/powerpoint/2010/main" val="15567510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rot="2700000">
            <a:off x="-2396474" y="-2921783"/>
            <a:ext cx="7415398" cy="3565095"/>
            <a:chOff x="0" y="0"/>
            <a:chExt cx="660400" cy="317500"/>
          </a:xfrm>
        </p:grpSpPr>
        <p:sp>
          <p:nvSpPr>
            <p:cNvPr id="26" name="Freeform 2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7" name="TextBox 2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8" name="AutoShape 28"/>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29" name="AutoShape 29"/>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30" name="AutoShape 30"/>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31" name="AutoShape 31"/>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32" name="AutoShape 32"/>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33" name="AutoShape 33"/>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53" name="Freeform 53"/>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4" name="Freeform 54"/>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5" name="Freeform 55"/>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Freeform 56"/>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7" name="Freeform 57"/>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8" name="Freeform 58"/>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9" name="Freeform 59"/>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0" name="Freeform 60"/>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 name="Picture 2">
            <a:extLst>
              <a:ext uri="{FF2B5EF4-FFF2-40B4-BE49-F238E27FC236}">
                <a16:creationId xmlns:a16="http://schemas.microsoft.com/office/drawing/2014/main" id="{76E43347-DC06-4BA7-AE59-8462152C38F2}"/>
              </a:ext>
            </a:extLst>
          </p:cNvPr>
          <p:cNvPicPr>
            <a:picLocks noChangeAspect="1"/>
          </p:cNvPicPr>
          <p:nvPr/>
        </p:nvPicPr>
        <p:blipFill rotWithShape="1">
          <a:blip r:embed="rId6">
            <a:extLst>
              <a:ext uri="{28A0092B-C50C-407E-A947-70E740481C1C}">
                <a14:useLocalDpi xmlns:a14="http://schemas.microsoft.com/office/drawing/2010/main" val="0"/>
              </a:ext>
            </a:extLst>
          </a:blip>
          <a:srcRect l="16902" t="38326" r="16902" b="28579"/>
          <a:stretch/>
        </p:blipFill>
        <p:spPr>
          <a:xfrm>
            <a:off x="5067268" y="1324827"/>
            <a:ext cx="7982514" cy="70952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166315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rot="2700000">
            <a:off x="-2396474" y="-2921783"/>
            <a:ext cx="7415398" cy="3565095"/>
            <a:chOff x="0" y="0"/>
            <a:chExt cx="660400" cy="317500"/>
          </a:xfrm>
        </p:grpSpPr>
        <p:sp>
          <p:nvSpPr>
            <p:cNvPr id="26" name="Freeform 2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7" name="TextBox 2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8" name="AutoShape 28"/>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29" name="AutoShape 29"/>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30" name="AutoShape 30"/>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31" name="AutoShape 31"/>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32" name="AutoShape 32"/>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33" name="AutoShape 33"/>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53" name="Freeform 53"/>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4" name="Freeform 54"/>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5" name="Freeform 55"/>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6" name="Freeform 56"/>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7" name="Freeform 57"/>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8" name="Freeform 58"/>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9" name="Freeform 59"/>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0" name="Freeform 60"/>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4" name="Picture 3">
            <a:extLst>
              <a:ext uri="{FF2B5EF4-FFF2-40B4-BE49-F238E27FC236}">
                <a16:creationId xmlns:a16="http://schemas.microsoft.com/office/drawing/2014/main" id="{B58D03DA-2E14-42F0-A035-27479CBCFB5D}"/>
              </a:ext>
            </a:extLst>
          </p:cNvPr>
          <p:cNvPicPr>
            <a:picLocks noChangeAspect="1"/>
          </p:cNvPicPr>
          <p:nvPr/>
        </p:nvPicPr>
        <p:blipFill rotWithShape="1">
          <a:blip r:embed="rId7">
            <a:extLst>
              <a:ext uri="{28A0092B-C50C-407E-A947-70E740481C1C}">
                <a14:useLocalDpi xmlns:a14="http://schemas.microsoft.com/office/drawing/2010/main" val="0"/>
              </a:ext>
            </a:extLst>
          </a:blip>
          <a:srcRect l="15717" t="15034" r="21414" b="16202"/>
          <a:stretch/>
        </p:blipFill>
        <p:spPr>
          <a:xfrm rot="5400000">
            <a:off x="6383540" y="-1149043"/>
            <a:ext cx="6297040" cy="122442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273849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rot="2700000">
            <a:off x="-2396474" y="-2921783"/>
            <a:ext cx="7415398" cy="3565095"/>
            <a:chOff x="0" y="0"/>
            <a:chExt cx="660400" cy="317500"/>
          </a:xfrm>
        </p:grpSpPr>
        <p:sp>
          <p:nvSpPr>
            <p:cNvPr id="26" name="Freeform 2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7" name="TextBox 2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8" name="AutoShape 28"/>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29" name="AutoShape 29"/>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30" name="AutoShape 30"/>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31" name="AutoShape 31"/>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32" name="AutoShape 32"/>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33" name="AutoShape 33"/>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53" name="Freeform 53"/>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4" name="Freeform 54"/>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5" name="Freeform 55"/>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Freeform 56"/>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7" name="Freeform 57"/>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8" name="Freeform 58"/>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9" name="Freeform 59"/>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0" name="Freeform 60"/>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1" name="TextBox 60">
            <a:extLst>
              <a:ext uri="{FF2B5EF4-FFF2-40B4-BE49-F238E27FC236}">
                <a16:creationId xmlns:a16="http://schemas.microsoft.com/office/drawing/2014/main" id="{552B8687-4ADC-498B-A37D-60CC0B2122B5}"/>
              </a:ext>
            </a:extLst>
          </p:cNvPr>
          <p:cNvSpPr txBox="1"/>
          <p:nvPr/>
        </p:nvSpPr>
        <p:spPr>
          <a:xfrm>
            <a:off x="2685803" y="3030469"/>
            <a:ext cx="10741519" cy="5201424"/>
          </a:xfrm>
          <a:prstGeom prst="rect">
            <a:avLst/>
          </a:prstGeom>
          <a:noFill/>
        </p:spPr>
        <p:txBody>
          <a:bodyPr wrap="square" rtlCol="0">
            <a:spAutoFit/>
          </a:bodyPr>
          <a:lstStyle/>
          <a:p>
            <a:pPr algn="r" rtl="1"/>
            <a:r>
              <a:rPr lang="fa-IR" sz="5400" b="1" dirty="0">
                <a:solidFill>
                  <a:srgbClr val="7ED957"/>
                </a:solidFill>
                <a:latin typeface="Kollektif Bold"/>
                <a:cs typeface="B Zar" panose="00000400000000000000" pitchFamily="2" charset="-78"/>
              </a:rPr>
              <a:t>شناسایی مسیر بحرانی با نمودار گانت </a:t>
            </a:r>
          </a:p>
          <a:p>
            <a:pPr algn="r" rtl="1"/>
            <a:r>
              <a:rPr lang="fa-IR" sz="3200" dirty="0">
                <a:cs typeface="B Zar" panose="00000400000000000000" pitchFamily="2" charset="-78"/>
              </a:rPr>
              <a:t>می توانی در نمودار گانت با علامت زدن همه وظایفی که حتما باید طبق برنامه شروع شوند و به پایان برسند مسیر بحرانی را مشخص کنید.</a:t>
            </a:r>
          </a:p>
          <a:p>
            <a:pPr algn="r" rtl="1"/>
            <a:endParaRPr lang="fa-IR" sz="3200" dirty="0">
              <a:cs typeface="B Zar" panose="00000400000000000000" pitchFamily="2" charset="-78"/>
            </a:endParaRPr>
          </a:p>
          <a:p>
            <a:pPr algn="r" rtl="1"/>
            <a:r>
              <a:rPr lang="fa-IR" sz="5400" b="1" dirty="0">
                <a:solidFill>
                  <a:srgbClr val="7ED957"/>
                </a:solidFill>
                <a:latin typeface="Kollektif Bold"/>
                <a:cs typeface="B Zar" panose="00000400000000000000" pitchFamily="2" charset="-78"/>
              </a:rPr>
              <a:t>نحوه جلوگیری از ایجاد تنگنا</a:t>
            </a:r>
          </a:p>
          <a:p>
            <a:pPr marL="457200" indent="-457200" algn="r" rtl="1">
              <a:buFont typeface="Wingdings" panose="05000000000000000000" pitchFamily="2" charset="2"/>
              <a:buChar char="Ø"/>
            </a:pPr>
            <a:r>
              <a:rPr lang="fa-IR" sz="3200" dirty="0">
                <a:cs typeface="B Zar" panose="00000400000000000000" pitchFamily="2" charset="-78"/>
              </a:rPr>
              <a:t>بهترین افراد </a:t>
            </a:r>
          </a:p>
          <a:p>
            <a:pPr marL="457200" indent="-457200" algn="r" rtl="1">
              <a:buFont typeface="Wingdings" panose="05000000000000000000" pitchFamily="2" charset="2"/>
              <a:buChar char="Ø"/>
            </a:pPr>
            <a:r>
              <a:rPr lang="fa-IR" sz="3200" dirty="0">
                <a:cs typeface="B Zar" panose="00000400000000000000" pitchFamily="2" charset="-78"/>
              </a:rPr>
              <a:t>آموزش متقابل </a:t>
            </a:r>
          </a:p>
          <a:p>
            <a:pPr marL="457200" indent="-457200" algn="r" rtl="1">
              <a:buFont typeface="Wingdings" panose="05000000000000000000" pitchFamily="2" charset="2"/>
              <a:buChar char="Ø"/>
            </a:pPr>
            <a:r>
              <a:rPr lang="fa-IR" sz="3200" dirty="0">
                <a:cs typeface="B Zar" panose="00000400000000000000" pitchFamily="2" charset="-78"/>
              </a:rPr>
              <a:t>جلسات کوتاه پاسخ گویی تیمی</a:t>
            </a:r>
          </a:p>
          <a:p>
            <a:pPr algn="r" rtl="1"/>
            <a:endParaRPr lang="fa-IR" sz="3200" dirty="0">
              <a:cs typeface="B Zar" panose="00000400000000000000" pitchFamily="2" charset="-78"/>
            </a:endParaRPr>
          </a:p>
        </p:txBody>
      </p:sp>
    </p:spTree>
    <p:extLst>
      <p:ext uri="{BB962C8B-B14F-4D97-AF65-F5344CB8AC3E}">
        <p14:creationId xmlns:p14="http://schemas.microsoft.com/office/powerpoint/2010/main" val="35872666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rot="2700000">
            <a:off x="-2396474" y="-2921783"/>
            <a:ext cx="7415398" cy="3565095"/>
            <a:chOff x="0" y="0"/>
            <a:chExt cx="660400" cy="317500"/>
          </a:xfrm>
        </p:grpSpPr>
        <p:sp>
          <p:nvSpPr>
            <p:cNvPr id="26" name="Freeform 2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7" name="TextBox 2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8" name="AutoShape 28"/>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29" name="AutoShape 29"/>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30" name="AutoShape 30"/>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31" name="AutoShape 31"/>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32" name="AutoShape 32"/>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33" name="AutoShape 33"/>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53" name="Freeform 53"/>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4" name="Freeform 54"/>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5" name="Freeform 55"/>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Freeform 56"/>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7" name="Freeform 57"/>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8" name="Freeform 58"/>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9" name="Freeform 59"/>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0" name="Freeform 60"/>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1" name="TextBox 60">
            <a:extLst>
              <a:ext uri="{FF2B5EF4-FFF2-40B4-BE49-F238E27FC236}">
                <a16:creationId xmlns:a16="http://schemas.microsoft.com/office/drawing/2014/main" id="{552B8687-4ADC-498B-A37D-60CC0B2122B5}"/>
              </a:ext>
            </a:extLst>
          </p:cNvPr>
          <p:cNvSpPr txBox="1"/>
          <p:nvPr/>
        </p:nvSpPr>
        <p:spPr>
          <a:xfrm>
            <a:off x="3049627" y="1183314"/>
            <a:ext cx="10741519" cy="8002191"/>
          </a:xfrm>
          <a:prstGeom prst="rect">
            <a:avLst/>
          </a:prstGeom>
          <a:noFill/>
        </p:spPr>
        <p:txBody>
          <a:bodyPr wrap="square" rtlCol="0">
            <a:spAutoFit/>
          </a:bodyPr>
          <a:lstStyle/>
          <a:p>
            <a:pPr algn="r" rtl="1"/>
            <a:r>
              <a:rPr lang="fa-IR" sz="5400" b="1" dirty="0">
                <a:solidFill>
                  <a:srgbClr val="7ED957"/>
                </a:solidFill>
                <a:latin typeface="Kollektif Bold"/>
                <a:cs typeface="B Zar" panose="00000400000000000000" pitchFamily="2" charset="-78"/>
              </a:rPr>
              <a:t>بودجه بندی پروژه</a:t>
            </a:r>
          </a:p>
          <a:p>
            <a:pPr algn="r" rtl="1"/>
            <a:r>
              <a:rPr lang="fa-IR" sz="3200" dirty="0">
                <a:cs typeface="B Zar" panose="00000400000000000000" pitchFamily="2" charset="-78"/>
              </a:rPr>
              <a:t>مدیر پروژه « این بودجه ای که نیاز داریم .» رئیس « با نصف این پول چه کار می توانی بکنی ؟» </a:t>
            </a:r>
          </a:p>
          <a:p>
            <a:pPr algn="r" rtl="1"/>
            <a:r>
              <a:rPr lang="fa-IR" sz="3200" dirty="0">
                <a:cs typeface="B Zar" panose="00000400000000000000" pitchFamily="2" charset="-78"/>
              </a:rPr>
              <a:t>مدیریت پروژه « شکست بخورم .»</a:t>
            </a:r>
          </a:p>
          <a:p>
            <a:pPr algn="r" rtl="1"/>
            <a:endParaRPr lang="fa-IR" sz="3200" dirty="0">
              <a:cs typeface="B Zar" panose="00000400000000000000" pitchFamily="2" charset="-78"/>
            </a:endParaRPr>
          </a:p>
          <a:p>
            <a:pPr algn="r" rtl="1"/>
            <a:r>
              <a:rPr lang="fa-IR" sz="5400" b="1" dirty="0">
                <a:solidFill>
                  <a:srgbClr val="7ED957"/>
                </a:solidFill>
                <a:latin typeface="Kollektif Bold"/>
                <a:cs typeface="B Zar" panose="00000400000000000000" pitchFamily="2" charset="-78"/>
              </a:rPr>
              <a:t>تهیه برنامه ارتباطات</a:t>
            </a:r>
          </a:p>
          <a:p>
            <a:pPr algn="r" rtl="1"/>
            <a:r>
              <a:rPr lang="fa-IR" sz="3200" dirty="0">
                <a:cs typeface="B Zar" panose="00000400000000000000" pitchFamily="2" charset="-78"/>
              </a:rPr>
              <a:t>۹۰ درصد شغل مدیر پروژه برقراری ارتباط با اعصاب تیم و ذینفعان و مدیران اجرایی و تامین کنندگان و رسانه هاست.</a:t>
            </a:r>
          </a:p>
          <a:p>
            <a:pPr algn="r" rtl="1"/>
            <a:endParaRPr lang="fa-IR" sz="3200" dirty="0">
              <a:cs typeface="B Zar" panose="00000400000000000000" pitchFamily="2" charset="-78"/>
            </a:endParaRPr>
          </a:p>
          <a:p>
            <a:pPr algn="r" rtl="1"/>
            <a:r>
              <a:rPr lang="fa-IR" sz="5400" b="1" dirty="0">
                <a:solidFill>
                  <a:srgbClr val="7ED957"/>
                </a:solidFill>
                <a:latin typeface="Kollektif Bold"/>
                <a:cs typeface="B Zar" panose="00000400000000000000" pitchFamily="2" charset="-78"/>
              </a:rPr>
              <a:t>برنامه ارتباطات </a:t>
            </a:r>
          </a:p>
          <a:p>
            <a:pPr algn="r" rtl="1"/>
            <a:r>
              <a:rPr lang="fa-IR" sz="3200" dirty="0">
                <a:cs typeface="B Zar" panose="00000400000000000000" pitchFamily="2" charset="-78"/>
              </a:rPr>
              <a:t>برنامه ریزی ارتباطات یعنی تعیین نیاز های اطلاعاتی و ارتباطی ذینفعان : چه کسانی و چه چیزی را می خواهد ، چه زمانی آن را خواهد خواست ، چگونه به دستش خواهد رسید و چه کسی آن را به دستش خواهد رساند.</a:t>
            </a:r>
          </a:p>
          <a:p>
            <a:pPr algn="r" rtl="1"/>
            <a:r>
              <a:rPr lang="fa-IR" sz="3200" b="1" dirty="0">
                <a:cs typeface="B Zar" panose="00000400000000000000" pitchFamily="2" charset="-78"/>
              </a:rPr>
              <a:t>ابزار : </a:t>
            </a:r>
            <a:r>
              <a:rPr lang="fa-IR" sz="3200" dirty="0">
                <a:cs typeface="B Zar" panose="00000400000000000000" pitchFamily="2" charset="-78"/>
              </a:rPr>
              <a:t>برنامه ارتباطات پروژه</a:t>
            </a:r>
          </a:p>
        </p:txBody>
      </p:sp>
    </p:spTree>
    <p:extLst>
      <p:ext uri="{BB962C8B-B14F-4D97-AF65-F5344CB8AC3E}">
        <p14:creationId xmlns:p14="http://schemas.microsoft.com/office/powerpoint/2010/main" val="27959716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195918" y="762368"/>
            <a:ext cx="5480392" cy="1449756"/>
          </a:xfrm>
          <a:prstGeom prst="rect">
            <a:avLst/>
          </a:prstGeom>
        </p:spPr>
        <p:txBody>
          <a:bodyPr lIns="0" tIns="0" rIns="0" bIns="0" rtlCol="0" anchor="t">
            <a:spAutoFit/>
          </a:bodyPr>
          <a:lstStyle/>
          <a:p>
            <a:pPr algn="r" rtl="1">
              <a:lnSpc>
                <a:spcPts val="5544"/>
              </a:lnSpc>
            </a:pPr>
            <a:r>
              <a:rPr lang="fa-IR" sz="5600" b="1" dirty="0">
                <a:solidFill>
                  <a:srgbClr val="7ED957"/>
                </a:solidFill>
                <a:latin typeface="Kollektif Bold"/>
                <a:ea typeface="Kollektif Bold"/>
                <a:cs typeface="B Zar" panose="00000400000000000000" pitchFamily="2" charset="-78"/>
                <a:sym typeface="Kollektif Bold"/>
              </a:rPr>
              <a:t>مدیران </a:t>
            </a:r>
          </a:p>
          <a:p>
            <a:pPr algn="r" rtl="1">
              <a:lnSpc>
                <a:spcPts val="5544"/>
              </a:lnSpc>
            </a:pPr>
            <a:r>
              <a:rPr lang="fa-IR" sz="5600" b="1" dirty="0">
                <a:solidFill>
                  <a:srgbClr val="7ED957"/>
                </a:solidFill>
                <a:latin typeface="Kollektif Bold"/>
                <a:ea typeface="Kollektif Bold"/>
                <a:cs typeface="B Zar" panose="00000400000000000000" pitchFamily="2" charset="-78"/>
                <a:sym typeface="Kollektif Bold"/>
              </a:rPr>
              <a:t>غیر رسمی پروژه</a:t>
            </a:r>
            <a:endParaRPr lang="en-US" sz="5600" b="1" dirty="0">
              <a:solidFill>
                <a:srgbClr val="7ED957"/>
              </a:solidFill>
              <a:latin typeface="Kollektif Bold"/>
              <a:ea typeface="Kollektif Bold"/>
              <a:cs typeface="B Zar" panose="00000400000000000000" pitchFamily="2" charset="-78"/>
              <a:sym typeface="Kollektif Bold"/>
            </a:endParaRPr>
          </a:p>
        </p:txBody>
      </p:sp>
      <p:sp>
        <p:nvSpPr>
          <p:cNvPr id="3" name="Freeform 3"/>
          <p:cNvSpPr/>
          <p:nvPr/>
        </p:nvSpPr>
        <p:spPr>
          <a:xfrm rot="-10800000">
            <a:off x="9525" y="59136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83809" y="59422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70260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0"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400000">
            <a:off x="1083809"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a:off x="1083809"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0800000">
            <a:off x="3321750"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3321750" y="703557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5400000">
            <a:off x="4405559"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223794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3321750"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rot="5400000">
            <a:off x="0"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10383979" y="2524801"/>
            <a:ext cx="5056399" cy="5593198"/>
          </a:xfrm>
          <a:prstGeom prst="rect">
            <a:avLst/>
          </a:prstGeom>
        </p:spPr>
        <p:txBody>
          <a:bodyPr lIns="0" tIns="0" rIns="0" bIns="0" rtlCol="0" anchor="t">
            <a:spAutoFit/>
          </a:bodyPr>
          <a:lstStyle/>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اکثر افراد ۶۰ الی ۸۰ درصد از کارشان پروژه محور است. اما وقتی که می </a:t>
            </a:r>
            <a:r>
              <a:rPr lang="fa-IR" sz="2800" dirty="0" err="1">
                <a:solidFill>
                  <a:srgbClr val="545454"/>
                </a:solidFill>
                <a:latin typeface="DM Sans"/>
                <a:ea typeface="DM Sans"/>
                <a:cs typeface="B Zar" panose="00000400000000000000" pitchFamily="2" charset="-78"/>
                <a:sym typeface="DM Sans"/>
              </a:rPr>
              <a:t>پرسیم</a:t>
            </a:r>
            <a:r>
              <a:rPr lang="fa-IR" sz="2800" dirty="0">
                <a:solidFill>
                  <a:srgbClr val="545454"/>
                </a:solidFill>
                <a:latin typeface="DM Sans"/>
                <a:ea typeface="DM Sans"/>
                <a:cs typeface="B Zar" panose="00000400000000000000" pitchFamily="2" charset="-78"/>
                <a:sym typeface="DM Sans"/>
              </a:rPr>
              <a:t> آیا عنوان شغلی آنها </a:t>
            </a:r>
            <a:r>
              <a:rPr lang="en-US" sz="2800" dirty="0">
                <a:solidFill>
                  <a:srgbClr val="545454"/>
                </a:solidFill>
                <a:latin typeface="DM Sans"/>
                <a:ea typeface="DM Sans"/>
                <a:cs typeface="B Zar" panose="00000400000000000000" pitchFamily="2" charset="-78"/>
                <a:sym typeface="DM Sans"/>
              </a:rPr>
              <a:t>“</a:t>
            </a:r>
            <a:r>
              <a:rPr lang="fa-IR" sz="2800" dirty="0">
                <a:solidFill>
                  <a:srgbClr val="545454"/>
                </a:solidFill>
                <a:latin typeface="DM Sans"/>
                <a:ea typeface="DM Sans"/>
                <a:cs typeface="B Zar" panose="00000400000000000000" pitchFamily="2" charset="-78"/>
                <a:sym typeface="DM Sans"/>
              </a:rPr>
              <a:t>مدیر </a:t>
            </a:r>
            <a:r>
              <a:rPr lang="fa-IR" sz="2800" dirty="0" err="1">
                <a:solidFill>
                  <a:srgbClr val="545454"/>
                </a:solidFill>
                <a:latin typeface="DM Sans"/>
                <a:ea typeface="DM Sans"/>
                <a:cs typeface="B Zar" panose="00000400000000000000" pitchFamily="2" charset="-78"/>
                <a:sym typeface="DM Sans"/>
              </a:rPr>
              <a:t>پرژه</a:t>
            </a:r>
            <a:r>
              <a:rPr lang="en-US" sz="2800" dirty="0">
                <a:solidFill>
                  <a:srgbClr val="545454"/>
                </a:solidFill>
                <a:latin typeface="DM Sans"/>
                <a:ea typeface="DM Sans"/>
                <a:cs typeface="B Zar" panose="00000400000000000000" pitchFamily="2" charset="-78"/>
                <a:sym typeface="DM Sans"/>
              </a:rPr>
              <a:t>”</a:t>
            </a:r>
            <a:r>
              <a:rPr lang="fa-IR" sz="2800" dirty="0">
                <a:solidFill>
                  <a:srgbClr val="545454"/>
                </a:solidFill>
                <a:latin typeface="DM Sans"/>
                <a:ea typeface="DM Sans"/>
                <a:cs typeface="B Zar" panose="00000400000000000000" pitchFamily="2" charset="-78"/>
                <a:sym typeface="DM Sans"/>
              </a:rPr>
              <a:t> است، تقریبا ۱۰۰ درصد پاسخ ها یک </a:t>
            </a:r>
            <a:r>
              <a:rPr lang="en-US" sz="2800" dirty="0">
                <a:solidFill>
                  <a:srgbClr val="545454"/>
                </a:solidFill>
                <a:latin typeface="DM Sans"/>
                <a:ea typeface="DM Sans"/>
                <a:cs typeface="B Zar" panose="00000400000000000000" pitchFamily="2" charset="-78"/>
                <a:sym typeface="DM Sans"/>
              </a:rPr>
              <a:t>“</a:t>
            </a:r>
            <a:r>
              <a:rPr lang="fa-IR" sz="2800" dirty="0">
                <a:solidFill>
                  <a:srgbClr val="545454"/>
                </a:solidFill>
                <a:latin typeface="DM Sans"/>
                <a:ea typeface="DM Sans"/>
                <a:cs typeface="B Zar" panose="00000400000000000000" pitchFamily="2" charset="-78"/>
                <a:sym typeface="DM Sans"/>
              </a:rPr>
              <a:t>نه</a:t>
            </a:r>
            <a:r>
              <a:rPr lang="en-US" sz="2800" dirty="0">
                <a:solidFill>
                  <a:srgbClr val="545454"/>
                </a:solidFill>
                <a:latin typeface="DM Sans"/>
                <a:ea typeface="DM Sans"/>
                <a:cs typeface="B Zar" panose="00000400000000000000" pitchFamily="2" charset="-78"/>
                <a:sym typeface="DM Sans"/>
              </a:rPr>
              <a:t>”</a:t>
            </a:r>
            <a:r>
              <a:rPr lang="fa-IR" sz="2800" dirty="0">
                <a:solidFill>
                  <a:srgbClr val="545454"/>
                </a:solidFill>
                <a:latin typeface="DM Sans"/>
                <a:ea typeface="DM Sans"/>
                <a:cs typeface="B Zar" panose="00000400000000000000" pitchFamily="2" charset="-78"/>
                <a:sym typeface="DM Sans"/>
              </a:rPr>
              <a:t> قاطعانه است!</a:t>
            </a:r>
            <a:endParaRPr lang="en-US" sz="2800" dirty="0">
              <a:solidFill>
                <a:srgbClr val="545454"/>
              </a:solidFill>
              <a:latin typeface="DM Sans"/>
              <a:ea typeface="DM Sans"/>
              <a:cs typeface="B Zar" panose="00000400000000000000" pitchFamily="2" charset="-78"/>
              <a:sym typeface="DM Sans"/>
            </a:endParaRPr>
          </a:p>
          <a:p>
            <a:pPr marL="259080" lvl="1" algn="r" rtl="1">
              <a:lnSpc>
                <a:spcPts val="2879"/>
              </a:lnSpc>
            </a:pPr>
            <a:endParaRPr lang="fa-IR" sz="2800" dirty="0">
              <a:solidFill>
                <a:srgbClr val="545454"/>
              </a:solidFill>
              <a:latin typeface="DM Sans"/>
              <a:ea typeface="DM Sans"/>
              <a:cs typeface="B Zar" panose="00000400000000000000" pitchFamily="2" charset="-78"/>
              <a:sym typeface="DM Sans"/>
            </a:endParaRPr>
          </a:p>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زمانی که از آنها پرسیده می شود آیا تا به حال برای رسیدگی به آن ۶۰ الی ۸۰ درصد از کارشان آموزش مدیریت پروژه دیده اند یا خیر، دست های کمی بالا می رود.</a:t>
            </a:r>
            <a:endParaRPr lang="en-US" sz="2800" dirty="0">
              <a:solidFill>
                <a:srgbClr val="545454"/>
              </a:solidFill>
              <a:latin typeface="DM Sans"/>
              <a:ea typeface="DM Sans"/>
              <a:cs typeface="B Zar" panose="00000400000000000000" pitchFamily="2" charset="-78"/>
              <a:sym typeface="DM Sans"/>
            </a:endParaRPr>
          </a:p>
          <a:p>
            <a:pPr marL="259080" lvl="1" algn="r" rtl="1">
              <a:lnSpc>
                <a:spcPts val="2879"/>
              </a:lnSpc>
            </a:pPr>
            <a:endParaRPr lang="fa-IR" sz="2800" dirty="0">
              <a:solidFill>
                <a:srgbClr val="545454"/>
              </a:solidFill>
              <a:latin typeface="DM Sans"/>
              <a:ea typeface="DM Sans"/>
              <a:cs typeface="B Zar" panose="00000400000000000000" pitchFamily="2" charset="-78"/>
              <a:sym typeface="DM Sans"/>
            </a:endParaRPr>
          </a:p>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اگر بیشتر وقت شما در پروژه ها صرف می شود و تا به حال هیچ گونه آموزش رسمی مدیریت پروژه ندیده </a:t>
            </a:r>
            <a:r>
              <a:rPr lang="fa-IR" sz="2800" dirty="0" err="1">
                <a:solidFill>
                  <a:srgbClr val="545454"/>
                </a:solidFill>
                <a:latin typeface="DM Sans"/>
                <a:ea typeface="DM Sans"/>
                <a:cs typeface="B Zar" panose="00000400000000000000" pitchFamily="2" charset="-78"/>
                <a:sym typeface="DM Sans"/>
              </a:rPr>
              <a:t>اید</a:t>
            </a:r>
            <a:r>
              <a:rPr lang="fa-IR" sz="2800" dirty="0">
                <a:solidFill>
                  <a:srgbClr val="545454"/>
                </a:solidFill>
                <a:latin typeface="DM Sans"/>
                <a:ea typeface="DM Sans"/>
                <a:cs typeface="B Zar" panose="00000400000000000000" pitchFamily="2" charset="-78"/>
                <a:sym typeface="DM Sans"/>
              </a:rPr>
              <a:t>، شما مدیر غیر رسمی پروژه هستید.</a:t>
            </a:r>
            <a:endParaRPr lang="en-US" sz="2800" dirty="0">
              <a:solidFill>
                <a:srgbClr val="545454"/>
              </a:solidFill>
              <a:latin typeface="DM Sans"/>
              <a:ea typeface="DM Sans"/>
              <a:cs typeface="B Zar" panose="00000400000000000000" pitchFamily="2" charset="-78"/>
              <a:sym typeface="DM Sans"/>
            </a:endParaRPr>
          </a:p>
        </p:txBody>
      </p:sp>
      <p:grpSp>
        <p:nvGrpSpPr>
          <p:cNvPr id="18" name="Group 18"/>
          <p:cNvGrpSpPr/>
          <p:nvPr/>
        </p:nvGrpSpPr>
        <p:grpSpPr>
          <a:xfrm>
            <a:off x="13123603" y="5475036"/>
            <a:ext cx="8847511" cy="8855676"/>
            <a:chOff x="0" y="0"/>
            <a:chExt cx="11796681" cy="11807568"/>
          </a:xfrm>
        </p:grpSpPr>
        <p:grpSp>
          <p:nvGrpSpPr>
            <p:cNvPr id="19" name="Group 19"/>
            <p:cNvGrpSpPr/>
            <p:nvPr/>
          </p:nvGrpSpPr>
          <p:grpSpPr>
            <a:xfrm rot="2700000">
              <a:off x="1676828" y="2799524"/>
              <a:ext cx="9887197" cy="4753460"/>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23" name="AutoShape 23"/>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24" name="AutoShape 24"/>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25" name="AutoShape 25"/>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26" name="AutoShape 26"/>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27" name="AutoShape 27"/>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28" name="AutoShape 28"/>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29" name="AutoShape 29"/>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30" name="AutoShape 30"/>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sp>
        <p:nvSpPr>
          <p:cNvPr id="32" name="TextBox 2">
            <a:extLst>
              <a:ext uri="{FF2B5EF4-FFF2-40B4-BE49-F238E27FC236}">
                <a16:creationId xmlns:a16="http://schemas.microsoft.com/office/drawing/2014/main" id="{A5F478D9-E30C-4C7A-98DA-614E24716F5D}"/>
              </a:ext>
            </a:extLst>
          </p:cNvPr>
          <p:cNvSpPr txBox="1"/>
          <p:nvPr/>
        </p:nvSpPr>
        <p:spPr>
          <a:xfrm>
            <a:off x="3863654" y="941725"/>
            <a:ext cx="2244462" cy="744435"/>
          </a:xfrm>
          <a:prstGeom prst="rect">
            <a:avLst/>
          </a:prstGeom>
        </p:spPr>
        <p:txBody>
          <a:bodyPr wrap="square" lIns="0" tIns="0" rIns="0" bIns="0" rtlCol="0" anchor="t">
            <a:spAutoFit/>
          </a:bodyPr>
          <a:lstStyle/>
          <a:p>
            <a:pPr algn="r" rtl="1">
              <a:lnSpc>
                <a:spcPts val="5544"/>
              </a:lnSpc>
            </a:pPr>
            <a:r>
              <a:rPr lang="fa-IR" sz="5600" b="1" dirty="0">
                <a:solidFill>
                  <a:srgbClr val="7ED957"/>
                </a:solidFill>
                <a:latin typeface="Kollektif Bold"/>
                <a:ea typeface="Kollektif Bold"/>
                <a:cs typeface="B Zar" panose="00000400000000000000" pitchFamily="2" charset="-78"/>
                <a:sym typeface="Kollektif Bold"/>
              </a:rPr>
              <a:t>پروژه</a:t>
            </a:r>
            <a:endParaRPr lang="en-US" sz="5600" b="1" dirty="0">
              <a:solidFill>
                <a:srgbClr val="7ED957"/>
              </a:solidFill>
              <a:latin typeface="Kollektif Bold"/>
              <a:ea typeface="Kollektif Bold"/>
              <a:cs typeface="B Zar" panose="00000400000000000000" pitchFamily="2" charset="-78"/>
              <a:sym typeface="Kollektif Bold"/>
            </a:endParaRPr>
          </a:p>
        </p:txBody>
      </p:sp>
      <p:sp>
        <p:nvSpPr>
          <p:cNvPr id="33" name="TextBox 16">
            <a:extLst>
              <a:ext uri="{FF2B5EF4-FFF2-40B4-BE49-F238E27FC236}">
                <a16:creationId xmlns:a16="http://schemas.microsoft.com/office/drawing/2014/main" id="{B79DF76D-CA46-41E8-A383-24B19129B390}"/>
              </a:ext>
            </a:extLst>
          </p:cNvPr>
          <p:cNvSpPr txBox="1"/>
          <p:nvPr/>
        </p:nvSpPr>
        <p:spPr>
          <a:xfrm>
            <a:off x="1877359" y="2212124"/>
            <a:ext cx="5056399" cy="1130438"/>
          </a:xfrm>
          <a:prstGeom prst="rect">
            <a:avLst/>
          </a:prstGeom>
        </p:spPr>
        <p:txBody>
          <a:bodyPr lIns="0" tIns="0" rIns="0" bIns="0" rtlCol="0" anchor="t">
            <a:spAutoFit/>
          </a:bodyPr>
          <a:lstStyle/>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کوششی موقتی با زمان شروع و پایان مشخص که برای خلق محصول، خدمت یا نتیجه ای منحصر به فرد انجام می شود.</a:t>
            </a:r>
            <a:endParaRPr lang="en-US" sz="2800" dirty="0">
              <a:solidFill>
                <a:srgbClr val="545454"/>
              </a:solidFill>
              <a:latin typeface="DM Sans"/>
              <a:ea typeface="DM Sans"/>
              <a:cs typeface="B Zar" panose="00000400000000000000" pitchFamily="2" charset="-78"/>
              <a:sym typeface="DM Sans"/>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rot="2700000">
            <a:off x="-2396474" y="-2921783"/>
            <a:ext cx="7415398" cy="3565095"/>
            <a:chOff x="0" y="0"/>
            <a:chExt cx="660400" cy="317500"/>
          </a:xfrm>
        </p:grpSpPr>
        <p:sp>
          <p:nvSpPr>
            <p:cNvPr id="26" name="Freeform 2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7" name="TextBox 2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8" name="AutoShape 28"/>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29" name="AutoShape 29"/>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30" name="AutoShape 30"/>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31" name="AutoShape 31"/>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32" name="AutoShape 32"/>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33" name="AutoShape 33"/>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53" name="Freeform 53"/>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4" name="Freeform 54"/>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5" name="Freeform 55"/>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Freeform 56"/>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7" name="Freeform 57"/>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8" name="Freeform 58"/>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9" name="Freeform 59"/>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0" name="Freeform 60"/>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4" name="Picture 3">
            <a:extLst>
              <a:ext uri="{FF2B5EF4-FFF2-40B4-BE49-F238E27FC236}">
                <a16:creationId xmlns:a16="http://schemas.microsoft.com/office/drawing/2014/main" id="{B58D03DA-2E14-42F0-A035-27479CBCFB5D}"/>
              </a:ext>
            </a:extLst>
          </p:cNvPr>
          <p:cNvPicPr>
            <a:picLocks noChangeAspect="1"/>
          </p:cNvPicPr>
          <p:nvPr/>
        </p:nvPicPr>
        <p:blipFill rotWithShape="1">
          <a:blip r:embed="rId6">
            <a:extLst>
              <a:ext uri="{28A0092B-C50C-407E-A947-70E740481C1C}">
                <a14:useLocalDpi xmlns:a14="http://schemas.microsoft.com/office/drawing/2010/main" val="0"/>
              </a:ext>
            </a:extLst>
          </a:blip>
          <a:srcRect l="11469" t="25254" r="20429" b="43629"/>
          <a:stretch/>
        </p:blipFill>
        <p:spPr>
          <a:xfrm>
            <a:off x="5266802" y="1797827"/>
            <a:ext cx="7317204" cy="59436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69619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707158" y="2880676"/>
            <a:ext cx="10620170" cy="3259803"/>
          </a:xfrm>
          <a:prstGeom prst="rect">
            <a:avLst/>
          </a:prstGeom>
        </p:spPr>
        <p:txBody>
          <a:bodyPr lIns="0" tIns="0" rIns="0" bIns="0" rtlCol="0" anchor="t">
            <a:spAutoFit/>
          </a:bodyPr>
          <a:lstStyle/>
          <a:p>
            <a:pPr algn="ctr">
              <a:lnSpc>
                <a:spcPts val="12399"/>
              </a:lnSpc>
            </a:pPr>
            <a:r>
              <a:rPr lang="fa-IR" sz="12399" b="1" dirty="0">
                <a:solidFill>
                  <a:srgbClr val="7ED957"/>
                </a:solidFill>
                <a:latin typeface="Kollektif Bold"/>
                <a:ea typeface="Kollektif Bold"/>
                <a:cs typeface="B Titr" panose="00000700000000000000" pitchFamily="2" charset="-78"/>
                <a:sym typeface="Kollektif Bold"/>
              </a:rPr>
              <a:t>با تشکر از توجه شما</a:t>
            </a:r>
            <a:endParaRPr lang="en-US" sz="12399" b="1" dirty="0">
              <a:solidFill>
                <a:srgbClr val="7ED957"/>
              </a:solidFill>
              <a:latin typeface="Kollektif Bold"/>
              <a:ea typeface="Kollektif Bold"/>
              <a:cs typeface="B Titr" panose="00000700000000000000" pitchFamily="2" charset="-78"/>
              <a:sym typeface="Kollektif Bold"/>
            </a:endParaRPr>
          </a:p>
        </p:txBody>
      </p:sp>
      <p:sp>
        <p:nvSpPr>
          <p:cNvPr id="3" name="TextBox 3"/>
          <p:cNvSpPr txBox="1"/>
          <p:nvPr/>
        </p:nvSpPr>
        <p:spPr>
          <a:xfrm>
            <a:off x="5322278" y="6539905"/>
            <a:ext cx="7514164" cy="1273682"/>
          </a:xfrm>
          <a:prstGeom prst="rect">
            <a:avLst/>
          </a:prstGeom>
        </p:spPr>
        <p:txBody>
          <a:bodyPr lIns="0" tIns="0" rIns="0" bIns="0" rtlCol="0" anchor="t">
            <a:spAutoFit/>
          </a:bodyPr>
          <a:lstStyle/>
          <a:p>
            <a:pPr algn="ctr">
              <a:lnSpc>
                <a:spcPts val="3300"/>
              </a:lnSpc>
            </a:pPr>
            <a:r>
              <a:rPr lang="fa-IR" sz="3000" dirty="0">
                <a:solidFill>
                  <a:srgbClr val="545454"/>
                </a:solidFill>
                <a:latin typeface="DM Sans"/>
                <a:ea typeface="DM Sans"/>
                <a:cs typeface="B Zar" panose="00000400000000000000" pitchFamily="2" charset="-78"/>
                <a:sym typeface="DM Sans"/>
              </a:rPr>
              <a:t>ارائه شده توسط: </a:t>
            </a:r>
          </a:p>
          <a:p>
            <a:pPr algn="ctr">
              <a:lnSpc>
                <a:spcPts val="3300"/>
              </a:lnSpc>
            </a:pPr>
            <a:r>
              <a:rPr lang="fa-IR" sz="3000" dirty="0">
                <a:solidFill>
                  <a:srgbClr val="545454"/>
                </a:solidFill>
                <a:latin typeface="DM Sans"/>
                <a:ea typeface="DM Sans"/>
                <a:cs typeface="B Zar" panose="00000400000000000000" pitchFamily="2" charset="-78"/>
                <a:sym typeface="DM Sans"/>
              </a:rPr>
              <a:t>سپهر عبادی و محمد رئوف اعرابی</a:t>
            </a:r>
          </a:p>
          <a:p>
            <a:pPr algn="ctr">
              <a:lnSpc>
                <a:spcPts val="3300"/>
              </a:lnSpc>
            </a:pPr>
            <a:endParaRPr lang="en-US" sz="3000" dirty="0">
              <a:solidFill>
                <a:srgbClr val="545454"/>
              </a:solidFill>
              <a:latin typeface="DM Sans"/>
              <a:ea typeface="DM Sans"/>
              <a:cs typeface="B Zar" panose="00000400000000000000" pitchFamily="2" charset="-78"/>
              <a:sym typeface="DM Sans"/>
            </a:endParaRPr>
          </a:p>
        </p:txBody>
      </p:sp>
      <p:sp>
        <p:nvSpPr>
          <p:cNvPr id="4" name="Freeform 4"/>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1" name="Group 21"/>
          <p:cNvGrpSpPr/>
          <p:nvPr/>
        </p:nvGrpSpPr>
        <p:grpSpPr>
          <a:xfrm>
            <a:off x="13123603" y="5475036"/>
            <a:ext cx="8847511" cy="8855676"/>
            <a:chOff x="0" y="0"/>
            <a:chExt cx="11796681" cy="11807568"/>
          </a:xfrm>
        </p:grpSpPr>
        <p:grpSp>
          <p:nvGrpSpPr>
            <p:cNvPr id="22" name="Group 22"/>
            <p:cNvGrpSpPr/>
            <p:nvPr/>
          </p:nvGrpSpPr>
          <p:grpSpPr>
            <a:xfrm rot="2700000">
              <a:off x="1676828" y="2799524"/>
              <a:ext cx="9887197" cy="4753460"/>
              <a:chOff x="0" y="0"/>
              <a:chExt cx="660400" cy="317500"/>
            </a:xfrm>
          </p:grpSpPr>
          <p:sp>
            <p:nvSpPr>
              <p:cNvPr id="23" name="Freeform 2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4" name="TextBox 2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5" name="AutoShape 25"/>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26" name="AutoShape 26"/>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27" name="AutoShape 27"/>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28" name="AutoShape 28"/>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29" name="AutoShape 29"/>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30" name="AutoShape 30"/>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31" name="AutoShape 31"/>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32" name="AutoShape 32"/>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33" name="AutoShape 33"/>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grpSp>
        <p:nvGrpSpPr>
          <p:cNvPr id="34" name="Group 34"/>
          <p:cNvGrpSpPr/>
          <p:nvPr/>
        </p:nvGrpSpPr>
        <p:grpSpPr>
          <a:xfrm>
            <a:off x="-2634012" y="-5192964"/>
            <a:ext cx="8847511" cy="8855676"/>
            <a:chOff x="0" y="0"/>
            <a:chExt cx="11796681" cy="11807568"/>
          </a:xfrm>
        </p:grpSpPr>
        <p:grpSp>
          <p:nvGrpSpPr>
            <p:cNvPr id="35" name="Group 35"/>
            <p:cNvGrpSpPr/>
            <p:nvPr/>
          </p:nvGrpSpPr>
          <p:grpSpPr>
            <a:xfrm rot="2700000">
              <a:off x="1676828" y="2799524"/>
              <a:ext cx="9887197" cy="4753460"/>
              <a:chOff x="0" y="0"/>
              <a:chExt cx="660400" cy="317500"/>
            </a:xfrm>
          </p:grpSpPr>
          <p:sp>
            <p:nvSpPr>
              <p:cNvPr id="36" name="Freeform 3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37" name="TextBox 3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8" name="AutoShape 38"/>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39" name="AutoShape 39"/>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40" name="AutoShape 40"/>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41" name="AutoShape 41"/>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42" name="AutoShape 42"/>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43" name="AutoShape 43"/>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44" name="AutoShape 44"/>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45" name="AutoShape 45"/>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46" name="AutoShape 46"/>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2695601" y="6040489"/>
            <a:ext cx="1198289" cy="630733"/>
          </a:xfrm>
          <a:prstGeom prst="line">
            <a:avLst/>
          </a:prstGeom>
          <a:ln w="38100" cap="flat">
            <a:solidFill>
              <a:srgbClr val="A6A6A6"/>
            </a:solidFill>
            <a:prstDash val="solid"/>
            <a:headEnd type="none" w="sm" len="sm"/>
            <a:tailEnd type="none" w="sm" len="sm"/>
          </a:ln>
        </p:spPr>
      </p:sp>
      <p:sp>
        <p:nvSpPr>
          <p:cNvPr id="3" name="AutoShape 3"/>
          <p:cNvSpPr/>
          <p:nvPr/>
        </p:nvSpPr>
        <p:spPr>
          <a:xfrm flipV="1">
            <a:off x="7858966" y="6040489"/>
            <a:ext cx="1116890" cy="965328"/>
          </a:xfrm>
          <a:prstGeom prst="line">
            <a:avLst/>
          </a:prstGeom>
          <a:ln w="38100" cap="flat">
            <a:solidFill>
              <a:srgbClr val="A6A6A6"/>
            </a:solidFill>
            <a:prstDash val="solid"/>
            <a:headEnd type="none" w="sm" len="sm"/>
            <a:tailEnd type="none" w="sm" len="sm"/>
          </a:ln>
        </p:spPr>
      </p:sp>
      <p:sp>
        <p:nvSpPr>
          <p:cNvPr id="5" name="AutoShape 5"/>
          <p:cNvSpPr/>
          <p:nvPr/>
        </p:nvSpPr>
        <p:spPr>
          <a:xfrm flipH="1" flipV="1">
            <a:off x="5318297" y="6040489"/>
            <a:ext cx="1116262" cy="965328"/>
          </a:xfrm>
          <a:prstGeom prst="line">
            <a:avLst/>
          </a:prstGeom>
          <a:ln w="38100" cap="flat">
            <a:solidFill>
              <a:srgbClr val="A6A6A6"/>
            </a:solidFill>
            <a:prstDash val="solid"/>
            <a:headEnd type="none" w="sm" len="sm"/>
            <a:tailEnd type="none" w="sm" len="sm"/>
          </a:ln>
        </p:spPr>
      </p:sp>
      <p:grpSp>
        <p:nvGrpSpPr>
          <p:cNvPr id="7" name="Group 7"/>
          <p:cNvGrpSpPr/>
          <p:nvPr/>
        </p:nvGrpSpPr>
        <p:grpSpPr>
          <a:xfrm>
            <a:off x="1353040" y="6290813"/>
            <a:ext cx="1424407" cy="142440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9" name="TextBox 9"/>
            <p:cNvSpPr txBox="1"/>
            <p:nvPr/>
          </p:nvSpPr>
          <p:spPr>
            <a:xfrm>
              <a:off x="76200" y="95250"/>
              <a:ext cx="660400" cy="641350"/>
            </a:xfrm>
            <a:prstGeom prst="rect">
              <a:avLst/>
            </a:prstGeom>
          </p:spPr>
          <p:txBody>
            <a:bodyPr lIns="50800" tIns="50800" rIns="50800" bIns="50800" rtlCol="0" anchor="ctr"/>
            <a:lstStyle/>
            <a:p>
              <a:pPr algn="ctr">
                <a:lnSpc>
                  <a:spcPts val="2553"/>
                </a:lnSpc>
              </a:pPr>
              <a:endParaRPr/>
            </a:p>
          </p:txBody>
        </p:sp>
      </p:grpSp>
      <p:grpSp>
        <p:nvGrpSpPr>
          <p:cNvPr id="10" name="Group 10"/>
          <p:cNvGrpSpPr/>
          <p:nvPr/>
        </p:nvGrpSpPr>
        <p:grpSpPr>
          <a:xfrm>
            <a:off x="3893890" y="5328285"/>
            <a:ext cx="1424407" cy="142440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B77"/>
            </a:solidFill>
          </p:spPr>
        </p:sp>
        <p:sp>
          <p:nvSpPr>
            <p:cNvPr id="12" name="TextBox 12"/>
            <p:cNvSpPr txBox="1"/>
            <p:nvPr/>
          </p:nvSpPr>
          <p:spPr>
            <a:xfrm>
              <a:off x="76200" y="95250"/>
              <a:ext cx="660400" cy="641350"/>
            </a:xfrm>
            <a:prstGeom prst="rect">
              <a:avLst/>
            </a:prstGeom>
          </p:spPr>
          <p:txBody>
            <a:bodyPr lIns="50800" tIns="50800" rIns="50800" bIns="50800" rtlCol="0" anchor="ctr"/>
            <a:lstStyle/>
            <a:p>
              <a:pPr algn="ctr">
                <a:lnSpc>
                  <a:spcPts val="2553"/>
                </a:lnSpc>
              </a:pPr>
              <a:endParaRPr/>
            </a:p>
          </p:txBody>
        </p:sp>
      </p:grpSp>
      <p:grpSp>
        <p:nvGrpSpPr>
          <p:cNvPr id="13" name="Group 13"/>
          <p:cNvGrpSpPr/>
          <p:nvPr/>
        </p:nvGrpSpPr>
        <p:grpSpPr>
          <a:xfrm>
            <a:off x="6434559" y="6293613"/>
            <a:ext cx="1424407" cy="142440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B77"/>
            </a:solidFill>
          </p:spPr>
        </p:sp>
        <p:sp>
          <p:nvSpPr>
            <p:cNvPr id="15" name="TextBox 15"/>
            <p:cNvSpPr txBox="1"/>
            <p:nvPr/>
          </p:nvSpPr>
          <p:spPr>
            <a:xfrm>
              <a:off x="76200" y="95250"/>
              <a:ext cx="660400" cy="641350"/>
            </a:xfrm>
            <a:prstGeom prst="rect">
              <a:avLst/>
            </a:prstGeom>
          </p:spPr>
          <p:txBody>
            <a:bodyPr lIns="50800" tIns="50800" rIns="50800" bIns="50800" rtlCol="0" anchor="ctr"/>
            <a:lstStyle/>
            <a:p>
              <a:pPr algn="ctr">
                <a:lnSpc>
                  <a:spcPts val="2553"/>
                </a:lnSpc>
              </a:pPr>
              <a:endParaRPr/>
            </a:p>
          </p:txBody>
        </p:sp>
      </p:grpSp>
      <p:grpSp>
        <p:nvGrpSpPr>
          <p:cNvPr id="16" name="Group 16"/>
          <p:cNvGrpSpPr/>
          <p:nvPr/>
        </p:nvGrpSpPr>
        <p:grpSpPr>
          <a:xfrm>
            <a:off x="8975856" y="5328285"/>
            <a:ext cx="1424407" cy="142440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B77"/>
            </a:solidFill>
          </p:spPr>
        </p:sp>
        <p:sp>
          <p:nvSpPr>
            <p:cNvPr id="18" name="TextBox 18"/>
            <p:cNvSpPr txBox="1"/>
            <p:nvPr/>
          </p:nvSpPr>
          <p:spPr>
            <a:xfrm>
              <a:off x="76200" y="95250"/>
              <a:ext cx="660400" cy="641350"/>
            </a:xfrm>
            <a:prstGeom prst="rect">
              <a:avLst/>
            </a:prstGeom>
          </p:spPr>
          <p:txBody>
            <a:bodyPr lIns="50800" tIns="50800" rIns="50800" bIns="50800" rtlCol="0" anchor="ctr"/>
            <a:lstStyle/>
            <a:p>
              <a:pPr algn="ctr">
                <a:lnSpc>
                  <a:spcPts val="2553"/>
                </a:lnSpc>
              </a:pPr>
              <a:endParaRPr/>
            </a:p>
          </p:txBody>
        </p:sp>
      </p:grpSp>
      <p:grpSp>
        <p:nvGrpSpPr>
          <p:cNvPr id="25" name="Group 25"/>
          <p:cNvGrpSpPr/>
          <p:nvPr/>
        </p:nvGrpSpPr>
        <p:grpSpPr>
          <a:xfrm rot="2700000">
            <a:off x="-2396474" y="-2921783"/>
            <a:ext cx="7415398" cy="3565095"/>
            <a:chOff x="0" y="0"/>
            <a:chExt cx="660400" cy="317500"/>
          </a:xfrm>
        </p:grpSpPr>
        <p:sp>
          <p:nvSpPr>
            <p:cNvPr id="26" name="Freeform 2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7" name="TextBox 2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8" name="AutoShape 28"/>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29" name="AutoShape 29"/>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30" name="AutoShape 30"/>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31" name="AutoShape 31"/>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32" name="AutoShape 32"/>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33" name="AutoShape 33"/>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34" name="TextBox 34"/>
          <p:cNvSpPr txBox="1"/>
          <p:nvPr/>
        </p:nvSpPr>
        <p:spPr>
          <a:xfrm>
            <a:off x="5343984" y="1133475"/>
            <a:ext cx="12029616" cy="705321"/>
          </a:xfrm>
          <a:prstGeom prst="rect">
            <a:avLst/>
          </a:prstGeom>
        </p:spPr>
        <p:txBody>
          <a:bodyPr wrap="square" lIns="0" tIns="0" rIns="0" bIns="0" rtlCol="0" anchor="t">
            <a:spAutoFit/>
          </a:bodyPr>
          <a:lstStyle/>
          <a:p>
            <a:pPr algn="ctr">
              <a:lnSpc>
                <a:spcPts val="5544"/>
              </a:lnSpc>
            </a:pPr>
            <a:r>
              <a:rPr lang="en-US" sz="5600" b="1" dirty="0">
                <a:solidFill>
                  <a:srgbClr val="7ED957"/>
                </a:solidFill>
                <a:latin typeface="Kollektif Bold"/>
                <a:ea typeface="Kollektif Bold"/>
                <a:cs typeface="Kollektif Bold"/>
                <a:sym typeface="Kollektif Bold"/>
              </a:rPr>
              <a:t>PMI (Project Management Institute)</a:t>
            </a:r>
          </a:p>
        </p:txBody>
      </p:sp>
      <p:sp>
        <p:nvSpPr>
          <p:cNvPr id="36" name="TextBox 36"/>
          <p:cNvSpPr txBox="1"/>
          <p:nvPr/>
        </p:nvSpPr>
        <p:spPr>
          <a:xfrm>
            <a:off x="1353040" y="6688374"/>
            <a:ext cx="1424407" cy="535339"/>
          </a:xfrm>
          <a:prstGeom prst="rect">
            <a:avLst/>
          </a:prstGeom>
        </p:spPr>
        <p:txBody>
          <a:bodyPr lIns="0" tIns="0" rIns="0" bIns="0" rtlCol="0" anchor="t">
            <a:spAutoFit/>
          </a:bodyPr>
          <a:lstStyle/>
          <a:p>
            <a:pPr algn="ctr">
              <a:lnSpc>
                <a:spcPts val="4479"/>
              </a:lnSpc>
            </a:pPr>
            <a:r>
              <a:rPr lang="en-US" sz="2799" b="1" spc="338" dirty="0">
                <a:solidFill>
                  <a:srgbClr val="FFFFFF"/>
                </a:solidFill>
                <a:latin typeface="DM Sans Bold"/>
                <a:ea typeface="DM Sans Bold"/>
                <a:cs typeface="DM Sans Bold"/>
                <a:sym typeface="DM Sans Bold"/>
              </a:rPr>
              <a:t>8%</a:t>
            </a:r>
          </a:p>
        </p:txBody>
      </p:sp>
      <p:sp>
        <p:nvSpPr>
          <p:cNvPr id="37" name="TextBox 37"/>
          <p:cNvSpPr txBox="1"/>
          <p:nvPr/>
        </p:nvSpPr>
        <p:spPr>
          <a:xfrm>
            <a:off x="139443" y="7924840"/>
            <a:ext cx="4557165" cy="1292662"/>
          </a:xfrm>
          <a:prstGeom prst="rect">
            <a:avLst/>
          </a:prstGeom>
        </p:spPr>
        <p:txBody>
          <a:bodyPr wrap="square" lIns="0" tIns="0" rIns="0" bIns="0" rtlCol="0" anchor="t">
            <a:spAutoFit/>
          </a:bodyPr>
          <a:lstStyle/>
          <a:p>
            <a:pPr algn="ctr" rtl="1">
              <a:tabLst>
                <a:tab pos="457200" algn="l"/>
              </a:tabLst>
            </a:pPr>
            <a:r>
              <a:rPr lang="fa-IR" sz="2800" b="1" dirty="0">
                <a:solidFill>
                  <a:srgbClr val="545454"/>
                </a:solidFill>
                <a:latin typeface="DM Sans"/>
                <a:ea typeface="DM Sans"/>
                <a:cs typeface="B Zar" panose="00000400000000000000" pitchFamily="2" charset="-78"/>
                <a:sym typeface="DM Sans"/>
              </a:rPr>
              <a:t> فقط ۸ درصد سازمان ها </a:t>
            </a:r>
            <a:r>
              <a:rPr lang="fa-IR" sz="2800" b="1" dirty="0" err="1">
                <a:solidFill>
                  <a:srgbClr val="545454"/>
                </a:solidFill>
                <a:latin typeface="DM Sans"/>
                <a:ea typeface="DM Sans"/>
                <a:cs typeface="B Zar" panose="00000400000000000000" pitchFamily="2" charset="-78"/>
                <a:sym typeface="DM Sans"/>
              </a:rPr>
              <a:t>عملگر</a:t>
            </a:r>
            <a:r>
              <a:rPr lang="fa-IR" sz="2800" b="1" dirty="0">
                <a:solidFill>
                  <a:srgbClr val="545454"/>
                </a:solidFill>
                <a:latin typeface="DM Sans"/>
                <a:ea typeface="DM Sans"/>
                <a:cs typeface="B Zar" panose="00000400000000000000" pitchFamily="2" charset="-78"/>
                <a:sym typeface="DM Sans"/>
              </a:rPr>
              <a:t> های سطح بالا در مدیریت پروژه ها هستند.</a:t>
            </a:r>
            <a:endParaRPr lang="en-US" sz="2800" b="1" dirty="0">
              <a:solidFill>
                <a:srgbClr val="545454"/>
              </a:solidFill>
              <a:latin typeface="DM Sans"/>
              <a:ea typeface="DM Sans"/>
              <a:cs typeface="B Zar" panose="00000400000000000000" pitchFamily="2" charset="-78"/>
              <a:sym typeface="DM Sans"/>
            </a:endParaRPr>
          </a:p>
        </p:txBody>
      </p:sp>
      <p:sp>
        <p:nvSpPr>
          <p:cNvPr id="38" name="TextBox 38"/>
          <p:cNvSpPr txBox="1"/>
          <p:nvPr/>
        </p:nvSpPr>
        <p:spPr>
          <a:xfrm>
            <a:off x="3902763" y="5725846"/>
            <a:ext cx="1424407" cy="535339"/>
          </a:xfrm>
          <a:prstGeom prst="rect">
            <a:avLst/>
          </a:prstGeom>
        </p:spPr>
        <p:txBody>
          <a:bodyPr lIns="0" tIns="0" rIns="0" bIns="0" rtlCol="0" anchor="t">
            <a:spAutoFit/>
          </a:bodyPr>
          <a:lstStyle/>
          <a:p>
            <a:pPr algn="ctr">
              <a:lnSpc>
                <a:spcPts val="4479"/>
              </a:lnSpc>
            </a:pPr>
            <a:r>
              <a:rPr lang="en-US" sz="2799" b="1" spc="338" dirty="0">
                <a:solidFill>
                  <a:srgbClr val="FFFFFF"/>
                </a:solidFill>
                <a:latin typeface="DM Sans Bold"/>
                <a:ea typeface="DM Sans Bold"/>
                <a:cs typeface="DM Sans Bold"/>
                <a:sym typeface="DM Sans Bold"/>
              </a:rPr>
              <a:t>45%</a:t>
            </a:r>
          </a:p>
        </p:txBody>
      </p:sp>
      <p:sp>
        <p:nvSpPr>
          <p:cNvPr id="39" name="TextBox 39"/>
          <p:cNvSpPr txBox="1"/>
          <p:nvPr/>
        </p:nvSpPr>
        <p:spPr>
          <a:xfrm>
            <a:off x="6422102" y="6702695"/>
            <a:ext cx="1424407" cy="535339"/>
          </a:xfrm>
          <a:prstGeom prst="rect">
            <a:avLst/>
          </a:prstGeom>
        </p:spPr>
        <p:txBody>
          <a:bodyPr lIns="0" tIns="0" rIns="0" bIns="0" rtlCol="0" anchor="t">
            <a:spAutoFit/>
          </a:bodyPr>
          <a:lstStyle/>
          <a:p>
            <a:pPr algn="ctr">
              <a:lnSpc>
                <a:spcPts val="4479"/>
              </a:lnSpc>
            </a:pPr>
            <a:r>
              <a:rPr lang="en-US" sz="2799" b="1" spc="338" dirty="0">
                <a:solidFill>
                  <a:srgbClr val="FFFFFF"/>
                </a:solidFill>
                <a:latin typeface="DM Sans Bold"/>
                <a:ea typeface="DM Sans Bold"/>
                <a:cs typeface="DM Sans Bold"/>
                <a:sym typeface="DM Sans Bold"/>
              </a:rPr>
              <a:t>45%</a:t>
            </a:r>
          </a:p>
        </p:txBody>
      </p:sp>
      <p:sp>
        <p:nvSpPr>
          <p:cNvPr id="40" name="TextBox 40"/>
          <p:cNvSpPr txBox="1"/>
          <p:nvPr/>
        </p:nvSpPr>
        <p:spPr>
          <a:xfrm>
            <a:off x="8988313" y="5711526"/>
            <a:ext cx="1424407" cy="535339"/>
          </a:xfrm>
          <a:prstGeom prst="rect">
            <a:avLst/>
          </a:prstGeom>
        </p:spPr>
        <p:txBody>
          <a:bodyPr lIns="0" tIns="0" rIns="0" bIns="0" rtlCol="0" anchor="t">
            <a:spAutoFit/>
          </a:bodyPr>
          <a:lstStyle/>
          <a:p>
            <a:pPr algn="ctr">
              <a:lnSpc>
                <a:spcPts val="4479"/>
              </a:lnSpc>
            </a:pPr>
            <a:r>
              <a:rPr lang="en-US" sz="2799" b="1" spc="338" dirty="0">
                <a:solidFill>
                  <a:srgbClr val="FFFFFF"/>
                </a:solidFill>
                <a:latin typeface="DM Sans Bold"/>
                <a:ea typeface="DM Sans Bold"/>
                <a:cs typeface="DM Sans Bold"/>
                <a:sym typeface="DM Sans Bold"/>
              </a:rPr>
              <a:t>100$</a:t>
            </a:r>
          </a:p>
        </p:txBody>
      </p:sp>
      <p:sp>
        <p:nvSpPr>
          <p:cNvPr id="41" name="TextBox 41"/>
          <p:cNvSpPr txBox="1"/>
          <p:nvPr/>
        </p:nvSpPr>
        <p:spPr>
          <a:xfrm>
            <a:off x="11974898" y="5889664"/>
            <a:ext cx="1424407" cy="524510"/>
          </a:xfrm>
          <a:prstGeom prst="rect">
            <a:avLst/>
          </a:prstGeom>
        </p:spPr>
        <p:txBody>
          <a:bodyPr lIns="0" tIns="0" rIns="0" bIns="0" rtlCol="0" anchor="t">
            <a:spAutoFit/>
          </a:bodyPr>
          <a:lstStyle/>
          <a:p>
            <a:pPr algn="ctr">
              <a:lnSpc>
                <a:spcPts val="4479"/>
              </a:lnSpc>
            </a:pPr>
            <a:r>
              <a:rPr lang="en-US" sz="2799" b="1" spc="338">
                <a:solidFill>
                  <a:srgbClr val="FFFFFF"/>
                </a:solidFill>
                <a:latin typeface="DM Sans Bold"/>
                <a:ea typeface="DM Sans Bold"/>
                <a:cs typeface="DM Sans Bold"/>
                <a:sym typeface="DM Sans Bold"/>
              </a:rPr>
              <a:t>MAY</a:t>
            </a:r>
          </a:p>
        </p:txBody>
      </p:sp>
      <p:sp>
        <p:nvSpPr>
          <p:cNvPr id="42" name="TextBox 42"/>
          <p:cNvSpPr txBox="1"/>
          <p:nvPr/>
        </p:nvSpPr>
        <p:spPr>
          <a:xfrm>
            <a:off x="14540395" y="4927136"/>
            <a:ext cx="1424407" cy="524510"/>
          </a:xfrm>
          <a:prstGeom prst="rect">
            <a:avLst/>
          </a:prstGeom>
        </p:spPr>
        <p:txBody>
          <a:bodyPr lIns="0" tIns="0" rIns="0" bIns="0" rtlCol="0" anchor="t">
            <a:spAutoFit/>
          </a:bodyPr>
          <a:lstStyle/>
          <a:p>
            <a:pPr algn="ctr">
              <a:lnSpc>
                <a:spcPts val="4479"/>
              </a:lnSpc>
            </a:pPr>
            <a:r>
              <a:rPr lang="en-US" sz="2799" b="1" spc="338">
                <a:solidFill>
                  <a:srgbClr val="FFFFFF"/>
                </a:solidFill>
                <a:latin typeface="DM Sans Bold"/>
                <a:ea typeface="DM Sans Bold"/>
                <a:cs typeface="DM Sans Bold"/>
                <a:sym typeface="DM Sans Bold"/>
              </a:rPr>
              <a:t>OCT</a:t>
            </a:r>
          </a:p>
        </p:txBody>
      </p:sp>
      <p:sp>
        <p:nvSpPr>
          <p:cNvPr id="44" name="TextBox 44"/>
          <p:cNvSpPr txBox="1"/>
          <p:nvPr/>
        </p:nvSpPr>
        <p:spPr>
          <a:xfrm>
            <a:off x="2777447" y="3525380"/>
            <a:ext cx="3520886" cy="1723549"/>
          </a:xfrm>
          <a:prstGeom prst="rect">
            <a:avLst/>
          </a:prstGeom>
        </p:spPr>
        <p:txBody>
          <a:bodyPr lIns="0" tIns="0" rIns="0" bIns="0" rtlCol="0" anchor="t">
            <a:spAutoFit/>
          </a:bodyPr>
          <a:lstStyle/>
          <a:p>
            <a:pPr algn="ctr" rtl="1"/>
            <a:r>
              <a:rPr lang="fa-IR" sz="2800" b="1" dirty="0">
                <a:solidFill>
                  <a:srgbClr val="545454"/>
                </a:solidFill>
                <a:latin typeface="DM Sans"/>
                <a:ea typeface="DM Sans"/>
                <a:cs typeface="B Zar" panose="00000400000000000000" pitchFamily="2" charset="-78"/>
                <a:sym typeface="DM Sans"/>
              </a:rPr>
              <a:t>۴۵ درصد پروژه ها یا از محدوده زمانی خود تجاوز  می </a:t>
            </a:r>
            <a:r>
              <a:rPr lang="fa-IR" sz="2800" b="1" dirty="0" err="1">
                <a:solidFill>
                  <a:srgbClr val="545454"/>
                </a:solidFill>
                <a:latin typeface="DM Sans"/>
                <a:ea typeface="DM Sans"/>
                <a:cs typeface="B Zar" panose="00000400000000000000" pitchFamily="2" charset="-78"/>
                <a:sym typeface="DM Sans"/>
              </a:rPr>
              <a:t>کننند</a:t>
            </a:r>
            <a:r>
              <a:rPr lang="fa-IR" sz="2800" b="1" dirty="0">
                <a:solidFill>
                  <a:srgbClr val="545454"/>
                </a:solidFill>
                <a:latin typeface="DM Sans"/>
                <a:ea typeface="DM Sans"/>
                <a:cs typeface="B Zar" panose="00000400000000000000" pitchFamily="2" charset="-78"/>
                <a:sym typeface="DM Sans"/>
              </a:rPr>
              <a:t> یا کلا لغو می شوند.</a:t>
            </a:r>
            <a:endParaRPr lang="en-US" sz="2800" b="1" dirty="0">
              <a:solidFill>
                <a:srgbClr val="545454"/>
              </a:solidFill>
              <a:latin typeface="DM Sans"/>
              <a:ea typeface="DM Sans"/>
              <a:cs typeface="B Zar" panose="00000400000000000000" pitchFamily="2" charset="-78"/>
              <a:sym typeface="DM Sans"/>
            </a:endParaRPr>
          </a:p>
        </p:txBody>
      </p:sp>
      <p:sp>
        <p:nvSpPr>
          <p:cNvPr id="46" name="TextBox 46"/>
          <p:cNvSpPr txBox="1"/>
          <p:nvPr/>
        </p:nvSpPr>
        <p:spPr>
          <a:xfrm>
            <a:off x="5472189" y="8044078"/>
            <a:ext cx="3520886" cy="1723549"/>
          </a:xfrm>
          <a:prstGeom prst="rect">
            <a:avLst/>
          </a:prstGeom>
        </p:spPr>
        <p:txBody>
          <a:bodyPr lIns="0" tIns="0" rIns="0" bIns="0" rtlCol="0" anchor="t">
            <a:spAutoFit/>
          </a:bodyPr>
          <a:lstStyle/>
          <a:p>
            <a:pPr algn="ctr" rtl="1"/>
            <a:r>
              <a:rPr lang="fa-IR" sz="2800" b="1" dirty="0">
                <a:solidFill>
                  <a:srgbClr val="545454"/>
                </a:solidFill>
                <a:latin typeface="DM Sans"/>
                <a:ea typeface="DM Sans"/>
                <a:cs typeface="B Zar" panose="00000400000000000000" pitchFamily="2" charset="-78"/>
                <a:sym typeface="DM Sans"/>
              </a:rPr>
              <a:t>فقط ۴۵ درصد پروژه ها در حقیقت به اهدافی که باید به آن برسند دست پیدا می کنند.</a:t>
            </a:r>
            <a:endParaRPr lang="en-US" sz="2800" b="1" dirty="0">
              <a:solidFill>
                <a:srgbClr val="545454"/>
              </a:solidFill>
              <a:latin typeface="DM Sans"/>
              <a:ea typeface="DM Sans"/>
              <a:cs typeface="B Zar" panose="00000400000000000000" pitchFamily="2" charset="-78"/>
              <a:sym typeface="DM Sans"/>
            </a:endParaRPr>
          </a:p>
        </p:txBody>
      </p:sp>
      <p:sp>
        <p:nvSpPr>
          <p:cNvPr id="48" name="TextBox 48"/>
          <p:cNvSpPr txBox="1"/>
          <p:nvPr/>
        </p:nvSpPr>
        <p:spPr>
          <a:xfrm>
            <a:off x="7865559" y="3580038"/>
            <a:ext cx="3520886" cy="1723549"/>
          </a:xfrm>
          <a:prstGeom prst="rect">
            <a:avLst/>
          </a:prstGeom>
        </p:spPr>
        <p:txBody>
          <a:bodyPr lIns="0" tIns="0" rIns="0" bIns="0" rtlCol="0" anchor="t">
            <a:spAutoFit/>
          </a:bodyPr>
          <a:lstStyle/>
          <a:p>
            <a:pPr algn="ctr" rtl="1"/>
            <a:r>
              <a:rPr lang="fa-IR" sz="2800" b="1" dirty="0">
                <a:solidFill>
                  <a:srgbClr val="545454"/>
                </a:solidFill>
                <a:latin typeface="DM Sans"/>
                <a:ea typeface="DM Sans"/>
                <a:cs typeface="B Zar" panose="00000400000000000000" pitchFamily="2" charset="-78"/>
                <a:sym typeface="DM Sans"/>
              </a:rPr>
              <a:t>برای هر ۱۰۰ دلاری که در دنیا در پروژه ها سرمایه گذاری می شود، 13/5 دلار ضرر خالص ایجاد می شود.</a:t>
            </a:r>
            <a:endParaRPr lang="en-US" sz="2800" b="1" dirty="0">
              <a:solidFill>
                <a:srgbClr val="545454"/>
              </a:solidFill>
              <a:latin typeface="DM Sans"/>
              <a:ea typeface="DM Sans"/>
              <a:cs typeface="B Zar" panose="00000400000000000000" pitchFamily="2" charset="-78"/>
              <a:sym typeface="DM Sans"/>
            </a:endParaRPr>
          </a:p>
        </p:txBody>
      </p:sp>
      <p:sp>
        <p:nvSpPr>
          <p:cNvPr id="53" name="Freeform 53"/>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4" name="Freeform 54"/>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5" name="Freeform 55"/>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Freeform 56"/>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7" name="Freeform 57"/>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8" name="Freeform 58"/>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9" name="Freeform 59"/>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0" name="Freeform 60"/>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1" name="TextBox 60">
            <a:extLst>
              <a:ext uri="{FF2B5EF4-FFF2-40B4-BE49-F238E27FC236}">
                <a16:creationId xmlns:a16="http://schemas.microsoft.com/office/drawing/2014/main" id="{8A453B0B-7DC6-4C54-B7C2-365DEBD24A53}"/>
              </a:ext>
            </a:extLst>
          </p:cNvPr>
          <p:cNvSpPr txBox="1"/>
          <p:nvPr/>
        </p:nvSpPr>
        <p:spPr>
          <a:xfrm>
            <a:off x="12725400" y="2742956"/>
            <a:ext cx="4478791" cy="1569660"/>
          </a:xfrm>
          <a:prstGeom prst="rect">
            <a:avLst/>
          </a:prstGeom>
          <a:noFill/>
        </p:spPr>
        <p:txBody>
          <a:bodyPr wrap="square" rtlCol="0">
            <a:spAutoFit/>
          </a:bodyPr>
          <a:lstStyle/>
          <a:p>
            <a:pPr algn="r" rtl="1"/>
            <a:r>
              <a:rPr lang="fa-IR" sz="3200" dirty="0">
                <a:cs typeface="B Zar" panose="00000400000000000000" pitchFamily="2" charset="-78"/>
              </a:rPr>
              <a:t>بیشتر ما (مدیران غیر رسمی </a:t>
            </a:r>
            <a:r>
              <a:rPr lang="fa-IR" sz="3200" dirty="0" err="1">
                <a:cs typeface="B Zar" panose="00000400000000000000" pitchFamily="2" charset="-78"/>
              </a:rPr>
              <a:t>پرژه</a:t>
            </a:r>
            <a:r>
              <a:rPr lang="fa-IR" sz="3200" dirty="0">
                <a:cs typeface="B Zar" panose="00000400000000000000" pitchFamily="2" charset="-78"/>
              </a:rPr>
              <a:t>) در پروژه </a:t>
            </a:r>
            <a:r>
              <a:rPr lang="fa-IR" sz="3200" dirty="0" err="1">
                <a:cs typeface="B Zar" panose="00000400000000000000" pitchFamily="2" charset="-78"/>
              </a:rPr>
              <a:t>هایمان</a:t>
            </a:r>
            <a:r>
              <a:rPr lang="fa-IR" sz="3200" dirty="0">
                <a:cs typeface="B Zar" panose="00000400000000000000" pitchFamily="2" charset="-78"/>
              </a:rPr>
              <a:t> موفق </a:t>
            </a:r>
            <a:r>
              <a:rPr lang="fa-IR" sz="3200" dirty="0" err="1">
                <a:cs typeface="B Zar" panose="00000400000000000000" pitchFamily="2" charset="-78"/>
              </a:rPr>
              <a:t>نمی</a:t>
            </a:r>
            <a:r>
              <a:rPr lang="fa-IR" sz="3200" dirty="0">
                <a:cs typeface="B Zar" panose="00000400000000000000" pitchFamily="2" charset="-78"/>
              </a:rPr>
              <a:t> شویم. </a:t>
            </a:r>
          </a:p>
          <a:p>
            <a:pPr algn="r" rtl="1"/>
            <a:r>
              <a:rPr lang="fa-IR" sz="3200" dirty="0">
                <a:cs typeface="B Zar" panose="00000400000000000000" pitchFamily="2" charset="-78"/>
              </a:rPr>
              <a:t>آمار </a:t>
            </a:r>
            <a:r>
              <a:rPr lang="fa-IR" sz="3200" dirty="0" err="1">
                <a:cs typeface="B Zar" panose="00000400000000000000" pitchFamily="2" charset="-78"/>
              </a:rPr>
              <a:t>هایی</a:t>
            </a:r>
            <a:r>
              <a:rPr lang="fa-IR" sz="3200" dirty="0">
                <a:cs typeface="B Zar" panose="00000400000000000000" pitchFamily="2" charset="-78"/>
              </a:rPr>
              <a:t> که </a:t>
            </a:r>
            <a:r>
              <a:rPr lang="en-US" sz="3200" dirty="0" err="1">
                <a:cs typeface="B Zar" panose="00000400000000000000" pitchFamily="2" charset="-78"/>
              </a:rPr>
              <a:t>pmi</a:t>
            </a:r>
            <a:r>
              <a:rPr lang="fa-IR" sz="3200" dirty="0">
                <a:cs typeface="B Zar" panose="00000400000000000000" pitchFamily="2" charset="-78"/>
              </a:rPr>
              <a:t> بیان می کند: </a:t>
            </a:r>
            <a:endParaRPr lang="en-US" sz="3200" dirty="0">
              <a:cs typeface="B Zar"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81600" y="833901"/>
            <a:ext cx="11263260" cy="744435"/>
          </a:xfrm>
          <a:prstGeom prst="rect">
            <a:avLst/>
          </a:prstGeom>
        </p:spPr>
        <p:txBody>
          <a:bodyPr wrap="square" lIns="0" tIns="0" rIns="0" bIns="0" rtlCol="0" anchor="t">
            <a:spAutoFit/>
          </a:bodyPr>
          <a:lstStyle/>
          <a:p>
            <a:pPr algn="r" rtl="1">
              <a:lnSpc>
                <a:spcPts val="5544"/>
              </a:lnSpc>
            </a:pPr>
            <a:r>
              <a:rPr lang="fa-IR" sz="5600" b="1" dirty="0">
                <a:solidFill>
                  <a:srgbClr val="7ED957"/>
                </a:solidFill>
                <a:latin typeface="Kollektif Bold"/>
                <a:ea typeface="Kollektif Bold"/>
                <a:cs typeface="B Zar" panose="00000400000000000000" pitchFamily="2" charset="-78"/>
                <a:sym typeface="Kollektif Bold"/>
              </a:rPr>
              <a:t>شایع ترین دلایل شکست پروژه از نظر </a:t>
            </a:r>
            <a:r>
              <a:rPr lang="en-US" sz="5600" b="1" dirty="0">
                <a:solidFill>
                  <a:srgbClr val="7ED957"/>
                </a:solidFill>
                <a:latin typeface="Kollektif Bold"/>
                <a:ea typeface="Kollektif Bold"/>
                <a:cs typeface="B Zar" panose="00000400000000000000" pitchFamily="2" charset="-78"/>
                <a:sym typeface="Kollektif Bold"/>
              </a:rPr>
              <a:t>PMI</a:t>
            </a:r>
            <a:endParaRPr lang="fa-IR" sz="5600" b="1" dirty="0">
              <a:solidFill>
                <a:srgbClr val="7ED957"/>
              </a:solidFill>
              <a:latin typeface="Kollektif Bold"/>
              <a:ea typeface="Kollektif Bold"/>
              <a:cs typeface="B Zar" panose="00000400000000000000" pitchFamily="2" charset="-78"/>
              <a:sym typeface="Kollektif Bold"/>
            </a:endParaRPr>
          </a:p>
        </p:txBody>
      </p:sp>
      <p:sp>
        <p:nvSpPr>
          <p:cNvPr id="3" name="Freeform 3"/>
          <p:cNvSpPr/>
          <p:nvPr/>
        </p:nvSpPr>
        <p:spPr>
          <a:xfrm rot="-10800000">
            <a:off x="9525" y="59136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83809" y="59422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70260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0"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400000">
            <a:off x="1083809"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a:off x="1083809"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0800000">
            <a:off x="3321750"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3321750" y="703557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5400000">
            <a:off x="4405559"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223794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3321750"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rot="5400000">
            <a:off x="0"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9150333" y="2586041"/>
            <a:ext cx="5056399" cy="4849404"/>
          </a:xfrm>
          <a:prstGeom prst="rect">
            <a:avLst/>
          </a:prstGeom>
        </p:spPr>
        <p:txBody>
          <a:bodyPr lIns="0" tIns="0" rIns="0" bIns="0" rtlCol="0" anchor="t">
            <a:spAutoFit/>
          </a:bodyPr>
          <a:lstStyle/>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کمبود تعهد / حمایت</a:t>
            </a:r>
          </a:p>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زمان بندی های نامعقول</a:t>
            </a:r>
          </a:p>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اولویت های رقابتی بی شمار‌ (اولویت های متضاد)</a:t>
            </a:r>
          </a:p>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خروجی ها / انتظارات غیر شفاف</a:t>
            </a:r>
          </a:p>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منابع نامعقول </a:t>
            </a:r>
          </a:p>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افرادی که از پروژه رانده شده </a:t>
            </a:r>
            <a:r>
              <a:rPr lang="fa-IR" sz="2800" dirty="0" err="1">
                <a:solidFill>
                  <a:srgbClr val="545454"/>
                </a:solidFill>
                <a:latin typeface="DM Sans"/>
                <a:ea typeface="DM Sans"/>
                <a:cs typeface="B Zar" panose="00000400000000000000" pitchFamily="2" charset="-78"/>
                <a:sym typeface="DM Sans"/>
              </a:rPr>
              <a:t>اند</a:t>
            </a:r>
            <a:endParaRPr lang="fa-IR" sz="2800" dirty="0">
              <a:solidFill>
                <a:srgbClr val="545454"/>
              </a:solidFill>
              <a:latin typeface="DM Sans"/>
              <a:ea typeface="DM Sans"/>
              <a:cs typeface="B Zar" panose="00000400000000000000" pitchFamily="2" charset="-78"/>
              <a:sym typeface="DM Sans"/>
            </a:endParaRPr>
          </a:p>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سیاست ها / قوانین </a:t>
            </a:r>
          </a:p>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نداشتن </a:t>
            </a:r>
            <a:r>
              <a:rPr lang="en-US" sz="2800" dirty="0">
                <a:solidFill>
                  <a:srgbClr val="545454"/>
                </a:solidFill>
                <a:latin typeface="DM Sans"/>
                <a:ea typeface="DM Sans"/>
                <a:cs typeface="B Zar" panose="00000400000000000000" pitchFamily="2" charset="-78"/>
                <a:sym typeface="DM Sans"/>
              </a:rPr>
              <a:t>“</a:t>
            </a:r>
            <a:r>
              <a:rPr lang="fa-IR" sz="2800" dirty="0">
                <a:solidFill>
                  <a:srgbClr val="545454"/>
                </a:solidFill>
                <a:latin typeface="DM Sans"/>
                <a:ea typeface="DM Sans"/>
                <a:cs typeface="B Zar" panose="00000400000000000000" pitchFamily="2" charset="-78"/>
                <a:sym typeface="DM Sans"/>
              </a:rPr>
              <a:t>شمای کلی</a:t>
            </a:r>
            <a:r>
              <a:rPr lang="en-US" sz="2800" dirty="0">
                <a:solidFill>
                  <a:srgbClr val="545454"/>
                </a:solidFill>
                <a:latin typeface="DM Sans"/>
                <a:ea typeface="DM Sans"/>
                <a:cs typeface="B Zar" panose="00000400000000000000" pitchFamily="2" charset="-78"/>
                <a:sym typeface="DM Sans"/>
              </a:rPr>
              <a:t>”</a:t>
            </a:r>
            <a:r>
              <a:rPr lang="fa-IR" sz="2800" dirty="0">
                <a:solidFill>
                  <a:srgbClr val="545454"/>
                </a:solidFill>
                <a:latin typeface="DM Sans"/>
                <a:ea typeface="DM Sans"/>
                <a:cs typeface="B Zar" panose="00000400000000000000" pitchFamily="2" charset="-78"/>
                <a:sym typeface="DM Sans"/>
              </a:rPr>
              <a:t> برای تیم</a:t>
            </a:r>
          </a:p>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برنامه ریزی ضعیف</a:t>
            </a:r>
          </a:p>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نداشتن رهبری</a:t>
            </a:r>
          </a:p>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تغییر استاندارد ها</a:t>
            </a:r>
          </a:p>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کمبود یا سوء مدیریت بودجه</a:t>
            </a:r>
          </a:p>
        </p:txBody>
      </p:sp>
      <p:grpSp>
        <p:nvGrpSpPr>
          <p:cNvPr id="18" name="Group 18"/>
          <p:cNvGrpSpPr/>
          <p:nvPr/>
        </p:nvGrpSpPr>
        <p:grpSpPr>
          <a:xfrm>
            <a:off x="13123603" y="5475036"/>
            <a:ext cx="8847511" cy="8855676"/>
            <a:chOff x="0" y="0"/>
            <a:chExt cx="11796681" cy="11807568"/>
          </a:xfrm>
        </p:grpSpPr>
        <p:grpSp>
          <p:nvGrpSpPr>
            <p:cNvPr id="19" name="Group 19"/>
            <p:cNvGrpSpPr/>
            <p:nvPr/>
          </p:nvGrpSpPr>
          <p:grpSpPr>
            <a:xfrm rot="2700000">
              <a:off x="1676828" y="2799524"/>
              <a:ext cx="9887197" cy="4753460"/>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23" name="AutoShape 23"/>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24" name="AutoShape 24"/>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25" name="AutoShape 25"/>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26" name="AutoShape 26"/>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27" name="AutoShape 27"/>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28" name="AutoShape 28"/>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29" name="AutoShape 29"/>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30" name="AutoShape 30"/>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sp>
        <p:nvSpPr>
          <p:cNvPr id="33" name="TextBox 16">
            <a:extLst>
              <a:ext uri="{FF2B5EF4-FFF2-40B4-BE49-F238E27FC236}">
                <a16:creationId xmlns:a16="http://schemas.microsoft.com/office/drawing/2014/main" id="{B79DF76D-CA46-41E8-A383-24B19129B390}"/>
              </a:ext>
            </a:extLst>
          </p:cNvPr>
          <p:cNvSpPr txBox="1"/>
          <p:nvPr/>
        </p:nvSpPr>
        <p:spPr>
          <a:xfrm>
            <a:off x="2554861" y="2641639"/>
            <a:ext cx="5056399" cy="1130438"/>
          </a:xfrm>
          <a:prstGeom prst="rect">
            <a:avLst/>
          </a:prstGeom>
        </p:spPr>
        <p:txBody>
          <a:bodyPr lIns="0" tIns="0" rIns="0" bIns="0" rtlCol="0" anchor="t">
            <a:spAutoFit/>
          </a:bodyPr>
          <a:lstStyle/>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با استناد دوباره به </a:t>
            </a:r>
            <a:r>
              <a:rPr lang="en-US" sz="2800" dirty="0">
                <a:solidFill>
                  <a:srgbClr val="545454"/>
                </a:solidFill>
                <a:latin typeface="DM Sans"/>
                <a:ea typeface="DM Sans"/>
                <a:cs typeface="B Zar" panose="00000400000000000000" pitchFamily="2" charset="-78"/>
                <a:sym typeface="DM Sans"/>
              </a:rPr>
              <a:t>PMI</a:t>
            </a:r>
            <a:r>
              <a:rPr lang="fa-IR" sz="2800" dirty="0">
                <a:solidFill>
                  <a:srgbClr val="545454"/>
                </a:solidFill>
                <a:latin typeface="DM Sans"/>
                <a:ea typeface="DM Sans"/>
                <a:cs typeface="B Zar" panose="00000400000000000000" pitchFamily="2" charset="-78"/>
                <a:sym typeface="DM Sans"/>
              </a:rPr>
              <a:t> :</a:t>
            </a:r>
          </a:p>
          <a:p>
            <a:pPr marL="259080" lvl="1" algn="r" rtl="1">
              <a:lnSpc>
                <a:spcPts val="2879"/>
              </a:lnSpc>
            </a:pPr>
            <a:r>
              <a:rPr lang="fa-IR" sz="2800" dirty="0">
                <a:solidFill>
                  <a:srgbClr val="545454"/>
                </a:solidFill>
                <a:latin typeface="DM Sans"/>
                <a:ea typeface="DM Sans"/>
                <a:cs typeface="B Zar" panose="00000400000000000000" pitchFamily="2" charset="-78"/>
                <a:sym typeface="DM Sans"/>
              </a:rPr>
              <a:t>پروژه شکست خورده به میزان یک سوم بودجه اولیه خود هزینه اضافه ایجاد می کند.</a:t>
            </a:r>
            <a:endParaRPr lang="en-US" sz="2800" dirty="0">
              <a:solidFill>
                <a:srgbClr val="545454"/>
              </a:solidFill>
              <a:latin typeface="DM Sans"/>
              <a:ea typeface="DM Sans"/>
              <a:cs typeface="B Zar" panose="00000400000000000000" pitchFamily="2" charset="-78"/>
              <a:sym typeface="DM Sans"/>
            </a:endParaRPr>
          </a:p>
        </p:txBody>
      </p:sp>
      <p:sp>
        <p:nvSpPr>
          <p:cNvPr id="31" name="TextBox 16">
            <a:extLst>
              <a:ext uri="{FF2B5EF4-FFF2-40B4-BE49-F238E27FC236}">
                <a16:creationId xmlns:a16="http://schemas.microsoft.com/office/drawing/2014/main" id="{94A978D8-695B-468D-AD80-0E59BECAA644}"/>
              </a:ext>
            </a:extLst>
          </p:cNvPr>
          <p:cNvSpPr txBox="1"/>
          <p:nvPr/>
        </p:nvSpPr>
        <p:spPr>
          <a:xfrm>
            <a:off x="2493836" y="4267353"/>
            <a:ext cx="5056399" cy="2226315"/>
          </a:xfrm>
          <a:prstGeom prst="rect">
            <a:avLst/>
          </a:prstGeom>
        </p:spPr>
        <p:txBody>
          <a:bodyPr lIns="0" tIns="0" rIns="0" bIns="0" rtlCol="0" anchor="t">
            <a:spAutoFit/>
          </a:bodyPr>
          <a:lstStyle/>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هزینه فقط مالی نیست و هزینه های مهم تری هم وجود دارند :</a:t>
            </a:r>
          </a:p>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هزینه از دست رفتن فرصت ها</a:t>
            </a:r>
          </a:p>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مشتریان ناراضی</a:t>
            </a:r>
          </a:p>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از دست دادن نوآوری</a:t>
            </a:r>
          </a:p>
          <a:p>
            <a:pPr marL="518160" lvl="1" indent="-259080" algn="r" rtl="1">
              <a:lnSpc>
                <a:spcPts val="2879"/>
              </a:lnSpc>
              <a:buFont typeface="Arial"/>
              <a:buChar char="•"/>
            </a:pPr>
            <a:r>
              <a:rPr lang="fa-IR" sz="2800" dirty="0">
                <a:solidFill>
                  <a:srgbClr val="545454"/>
                </a:solidFill>
                <a:latin typeface="DM Sans"/>
                <a:ea typeface="DM Sans"/>
                <a:cs typeface="B Zar" panose="00000400000000000000" pitchFamily="2" charset="-78"/>
                <a:sym typeface="DM Sans"/>
              </a:rPr>
              <a:t>از بین رفتن روحیه و مشارکت کارکنان</a:t>
            </a:r>
            <a:endParaRPr lang="en-US" sz="2800" dirty="0">
              <a:solidFill>
                <a:srgbClr val="545454"/>
              </a:solidFill>
              <a:latin typeface="DM Sans"/>
              <a:ea typeface="DM Sans"/>
              <a:cs typeface="B Zar" panose="00000400000000000000" pitchFamily="2" charset="-78"/>
              <a:sym typeface="DM Sans"/>
            </a:endParaRPr>
          </a:p>
        </p:txBody>
      </p:sp>
    </p:spTree>
    <p:extLst>
      <p:ext uri="{BB962C8B-B14F-4D97-AF65-F5344CB8AC3E}">
        <p14:creationId xmlns:p14="http://schemas.microsoft.com/office/powerpoint/2010/main" val="4101072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868808" y="1641665"/>
            <a:ext cx="6967300" cy="744435"/>
          </a:xfrm>
          <a:prstGeom prst="rect">
            <a:avLst/>
          </a:prstGeom>
        </p:spPr>
        <p:txBody>
          <a:bodyPr lIns="0" tIns="0" rIns="0" bIns="0" rtlCol="0" anchor="t">
            <a:spAutoFit/>
          </a:bodyPr>
          <a:lstStyle/>
          <a:p>
            <a:pPr algn="ctr">
              <a:lnSpc>
                <a:spcPts val="5544"/>
              </a:lnSpc>
            </a:pPr>
            <a:r>
              <a:rPr lang="fa-IR" sz="5600" b="1" dirty="0">
                <a:solidFill>
                  <a:srgbClr val="7ED957"/>
                </a:solidFill>
                <a:latin typeface="Kollektif Bold"/>
                <a:ea typeface="Kollektif Bold"/>
                <a:cs typeface="B Zar" panose="00000400000000000000" pitchFamily="2" charset="-78"/>
                <a:sym typeface="Kollektif Bold"/>
              </a:rPr>
              <a:t>عوامل موفقیت پروژه</a:t>
            </a:r>
            <a:endParaRPr lang="en-US" sz="5600" b="1" dirty="0">
              <a:solidFill>
                <a:srgbClr val="7ED957"/>
              </a:solidFill>
              <a:latin typeface="Kollektif Bold"/>
              <a:ea typeface="Kollektif Bold"/>
              <a:cs typeface="B Zar" panose="00000400000000000000" pitchFamily="2" charset="-78"/>
              <a:sym typeface="Kollektif Bold"/>
            </a:endParaRPr>
          </a:p>
        </p:txBody>
      </p:sp>
      <p:grpSp>
        <p:nvGrpSpPr>
          <p:cNvPr id="4" name="Group 4"/>
          <p:cNvGrpSpPr/>
          <p:nvPr/>
        </p:nvGrpSpPr>
        <p:grpSpPr>
          <a:xfrm rot="2700000">
            <a:off x="-2693793" y="7510422"/>
            <a:ext cx="7415398" cy="3565095"/>
            <a:chOff x="0" y="0"/>
            <a:chExt cx="660400" cy="317500"/>
          </a:xfrm>
        </p:grpSpPr>
        <p:sp>
          <p:nvSpPr>
            <p:cNvPr id="5" name="Freeform 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6" name="TextBox 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7" name="Group 7"/>
          <p:cNvGrpSpPr/>
          <p:nvPr/>
        </p:nvGrpSpPr>
        <p:grpSpPr>
          <a:xfrm>
            <a:off x="5562600" y="3848100"/>
            <a:ext cx="6046286" cy="1027869"/>
            <a:chOff x="0" y="0"/>
            <a:chExt cx="1592438" cy="270714"/>
          </a:xfrm>
        </p:grpSpPr>
        <p:sp>
          <p:nvSpPr>
            <p:cNvPr id="8" name="Freeform 8"/>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FCB77"/>
            </a:solidFill>
          </p:spPr>
        </p:sp>
        <p:sp>
          <p:nvSpPr>
            <p:cNvPr id="9" name="TextBox 9"/>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grpSp>
        <p:nvGrpSpPr>
          <p:cNvPr id="10" name="Group 10"/>
          <p:cNvGrpSpPr/>
          <p:nvPr/>
        </p:nvGrpSpPr>
        <p:grpSpPr>
          <a:xfrm>
            <a:off x="5562600" y="5114094"/>
            <a:ext cx="6046286" cy="1027869"/>
            <a:chOff x="0" y="0"/>
            <a:chExt cx="1592438" cy="270714"/>
          </a:xfrm>
        </p:grpSpPr>
        <p:sp>
          <p:nvSpPr>
            <p:cNvPr id="11" name="Freeform 11"/>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FCB77"/>
            </a:solidFill>
          </p:spPr>
        </p:sp>
        <p:sp>
          <p:nvSpPr>
            <p:cNvPr id="12" name="TextBox 12"/>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grpSp>
        <p:nvGrpSpPr>
          <p:cNvPr id="13" name="Group 13"/>
          <p:cNvGrpSpPr/>
          <p:nvPr/>
        </p:nvGrpSpPr>
        <p:grpSpPr>
          <a:xfrm>
            <a:off x="5562600" y="6380088"/>
            <a:ext cx="6046286" cy="1027869"/>
            <a:chOff x="0" y="0"/>
            <a:chExt cx="1592438" cy="270714"/>
          </a:xfrm>
        </p:grpSpPr>
        <p:sp>
          <p:nvSpPr>
            <p:cNvPr id="14" name="Freeform 14"/>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7ED957"/>
            </a:solidFill>
          </p:spPr>
        </p:sp>
        <p:sp>
          <p:nvSpPr>
            <p:cNvPr id="15" name="TextBox 15"/>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sp>
        <p:nvSpPr>
          <p:cNvPr id="16" name="TextBox 16"/>
          <p:cNvSpPr txBox="1"/>
          <p:nvPr/>
        </p:nvSpPr>
        <p:spPr>
          <a:xfrm>
            <a:off x="5774521" y="4125497"/>
            <a:ext cx="5655479" cy="523220"/>
          </a:xfrm>
          <a:prstGeom prst="rect">
            <a:avLst/>
          </a:prstGeom>
        </p:spPr>
        <p:txBody>
          <a:bodyPr wrap="square" lIns="0" tIns="0" rIns="0" bIns="0" rtlCol="0" anchor="t">
            <a:spAutoFit/>
          </a:bodyPr>
          <a:lstStyle/>
          <a:p>
            <a:pPr algn="r" rtl="1">
              <a:lnSpc>
                <a:spcPts val="4000"/>
              </a:lnSpc>
            </a:pPr>
            <a:r>
              <a:rPr lang="fa-IR" sz="3600" b="1" dirty="0">
                <a:solidFill>
                  <a:srgbClr val="FFFFFF"/>
                </a:solidFill>
                <a:latin typeface="Kollektif Bold"/>
                <a:ea typeface="Kollektif Bold"/>
                <a:cs typeface="B Zar" panose="00000400000000000000" pitchFamily="2" charset="-78"/>
                <a:sym typeface="Kollektif Bold"/>
              </a:rPr>
              <a:t> </a:t>
            </a:r>
            <a:r>
              <a:rPr lang="en-US" sz="3600" b="1" dirty="0">
                <a:solidFill>
                  <a:srgbClr val="FFFFFF"/>
                </a:solidFill>
                <a:latin typeface="Kollektif Bold"/>
                <a:ea typeface="Kollektif Bold"/>
                <a:cs typeface="B Zar" panose="00000400000000000000" pitchFamily="2" charset="-78"/>
                <a:sym typeface="Kollektif Bold"/>
              </a:rPr>
              <a:t>-1</a:t>
            </a:r>
            <a:r>
              <a:rPr lang="fa-IR" sz="3600" b="1" dirty="0">
                <a:solidFill>
                  <a:srgbClr val="FFFFFF"/>
                </a:solidFill>
                <a:latin typeface="Kollektif Bold"/>
                <a:ea typeface="Kollektif Bold"/>
                <a:cs typeface="B Zar" panose="00000400000000000000" pitchFamily="2" charset="-78"/>
                <a:sym typeface="Kollektif Bold"/>
              </a:rPr>
              <a:t> به انتظارات یا فراتر از آنها برسد</a:t>
            </a:r>
            <a:endParaRPr lang="en-US" sz="3600" b="1" dirty="0">
              <a:solidFill>
                <a:srgbClr val="FFFFFF"/>
              </a:solidFill>
              <a:latin typeface="Kollektif Bold"/>
              <a:ea typeface="Kollektif Bold"/>
              <a:cs typeface="B Zar" panose="00000400000000000000" pitchFamily="2" charset="-78"/>
              <a:sym typeface="Kollektif Bold"/>
            </a:endParaRPr>
          </a:p>
        </p:txBody>
      </p:sp>
      <p:grpSp>
        <p:nvGrpSpPr>
          <p:cNvPr id="19" name="Group 19"/>
          <p:cNvGrpSpPr/>
          <p:nvPr/>
        </p:nvGrpSpPr>
        <p:grpSpPr>
          <a:xfrm rot="-2700000">
            <a:off x="14034654" y="-4091495"/>
            <a:ext cx="7415398" cy="3565095"/>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sp>
      <p:sp>
        <p:nvSpPr>
          <p:cNvPr id="23" name="AutoShape 23"/>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sp>
      <p:sp>
        <p:nvSpPr>
          <p:cNvPr id="24" name="AutoShape 24"/>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sp>
      <p:sp>
        <p:nvSpPr>
          <p:cNvPr id="25" name="AutoShape 25"/>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sp>
      <p:sp>
        <p:nvSpPr>
          <p:cNvPr id="26" name="AutoShape 26"/>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sp>
      <p:sp>
        <p:nvSpPr>
          <p:cNvPr id="28" name="TextBox 16">
            <a:extLst>
              <a:ext uri="{FF2B5EF4-FFF2-40B4-BE49-F238E27FC236}">
                <a16:creationId xmlns:a16="http://schemas.microsoft.com/office/drawing/2014/main" id="{D6B4044F-2DC1-4F7C-9AB3-A067099429F7}"/>
              </a:ext>
            </a:extLst>
          </p:cNvPr>
          <p:cNvSpPr txBox="1"/>
          <p:nvPr/>
        </p:nvSpPr>
        <p:spPr>
          <a:xfrm>
            <a:off x="5774521" y="5358723"/>
            <a:ext cx="5655479" cy="538609"/>
          </a:xfrm>
          <a:prstGeom prst="rect">
            <a:avLst/>
          </a:prstGeom>
        </p:spPr>
        <p:txBody>
          <a:bodyPr wrap="square" lIns="0" tIns="0" rIns="0" bIns="0" rtlCol="0" anchor="t">
            <a:spAutoFit/>
          </a:bodyPr>
          <a:lstStyle/>
          <a:p>
            <a:pPr algn="r" rtl="1">
              <a:lnSpc>
                <a:spcPts val="4000"/>
              </a:lnSpc>
            </a:pPr>
            <a:r>
              <a:rPr lang="en-US" sz="4000" b="1" dirty="0">
                <a:solidFill>
                  <a:srgbClr val="FFFFFF"/>
                </a:solidFill>
                <a:latin typeface="Kollektif Bold"/>
                <a:ea typeface="Kollektif Bold"/>
                <a:cs typeface="B Zar" panose="00000400000000000000" pitchFamily="2" charset="-78"/>
                <a:sym typeface="Kollektif Bold"/>
              </a:rPr>
              <a:t>-2</a:t>
            </a:r>
            <a:r>
              <a:rPr lang="fa-IR" sz="4000" b="1" dirty="0">
                <a:solidFill>
                  <a:srgbClr val="FFFFFF"/>
                </a:solidFill>
                <a:latin typeface="Kollektif Bold"/>
                <a:ea typeface="Kollektif Bold"/>
                <a:cs typeface="B Zar" panose="00000400000000000000" pitchFamily="2" charset="-78"/>
                <a:sym typeface="Kollektif Bold"/>
              </a:rPr>
              <a:t> بهینه کردن منابع</a:t>
            </a:r>
            <a:endParaRPr lang="en-US" sz="4000" b="1" dirty="0">
              <a:solidFill>
                <a:srgbClr val="FFFFFF"/>
              </a:solidFill>
              <a:latin typeface="Kollektif Bold"/>
              <a:ea typeface="Kollektif Bold"/>
              <a:cs typeface="B Zar" panose="00000400000000000000" pitchFamily="2" charset="-78"/>
              <a:sym typeface="Kollektif Bold"/>
            </a:endParaRPr>
          </a:p>
        </p:txBody>
      </p:sp>
      <p:sp>
        <p:nvSpPr>
          <p:cNvPr id="29" name="TextBox 16">
            <a:extLst>
              <a:ext uri="{FF2B5EF4-FFF2-40B4-BE49-F238E27FC236}">
                <a16:creationId xmlns:a16="http://schemas.microsoft.com/office/drawing/2014/main" id="{F3FEC024-579B-46B9-B021-F0E437903A26}"/>
              </a:ext>
            </a:extLst>
          </p:cNvPr>
          <p:cNvSpPr txBox="1"/>
          <p:nvPr/>
        </p:nvSpPr>
        <p:spPr>
          <a:xfrm>
            <a:off x="5774521" y="6428718"/>
            <a:ext cx="5655479" cy="1051570"/>
          </a:xfrm>
          <a:prstGeom prst="rect">
            <a:avLst/>
          </a:prstGeom>
        </p:spPr>
        <p:txBody>
          <a:bodyPr wrap="square" lIns="0" tIns="0" rIns="0" bIns="0" rtlCol="0" anchor="t">
            <a:spAutoFit/>
          </a:bodyPr>
          <a:lstStyle/>
          <a:p>
            <a:pPr algn="r" rtl="1">
              <a:lnSpc>
                <a:spcPts val="4000"/>
              </a:lnSpc>
            </a:pPr>
            <a:r>
              <a:rPr lang="fa-IR" sz="4000" b="1" dirty="0">
                <a:solidFill>
                  <a:srgbClr val="FFFFFF"/>
                </a:solidFill>
                <a:latin typeface="Kollektif Bold"/>
                <a:ea typeface="Kollektif Bold"/>
                <a:cs typeface="B Zar" panose="00000400000000000000" pitchFamily="2" charset="-78"/>
                <a:sym typeface="Kollektif Bold"/>
              </a:rPr>
              <a:t> </a:t>
            </a:r>
            <a:r>
              <a:rPr lang="en-US" sz="4000" b="1" dirty="0">
                <a:solidFill>
                  <a:srgbClr val="FFFFFF"/>
                </a:solidFill>
                <a:latin typeface="Kollektif Bold"/>
                <a:ea typeface="Kollektif Bold"/>
                <a:cs typeface="B Zar" panose="00000400000000000000" pitchFamily="2" charset="-78"/>
                <a:sym typeface="Kollektif Bold"/>
              </a:rPr>
              <a:t>-3</a:t>
            </a:r>
            <a:r>
              <a:rPr lang="fa-IR" sz="4000" b="1" dirty="0">
                <a:solidFill>
                  <a:srgbClr val="FFFFFF"/>
                </a:solidFill>
                <a:latin typeface="Kollektif Bold"/>
                <a:ea typeface="Kollektif Bold"/>
                <a:cs typeface="B Zar" panose="00000400000000000000" pitchFamily="2" charset="-78"/>
                <a:sym typeface="Kollektif Bold"/>
              </a:rPr>
              <a:t> ایجاد کردن روحیه تیمی برای پروژه های بعدی</a:t>
            </a:r>
            <a:endParaRPr lang="en-US" sz="4000" b="1" dirty="0">
              <a:solidFill>
                <a:srgbClr val="FFFFFF"/>
              </a:solidFill>
              <a:latin typeface="Kollektif Bold"/>
              <a:ea typeface="Kollektif Bold"/>
              <a:cs typeface="B Zar" panose="00000400000000000000" pitchFamily="2" charset="-78"/>
              <a:sym typeface="Kollektif Bo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2198</TotalTime>
  <Words>3062</Words>
  <Application>Microsoft Office PowerPoint</Application>
  <PresentationFormat>Custom</PresentationFormat>
  <Paragraphs>349</Paragraphs>
  <Slides>61</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Arial</vt:lpstr>
      <vt:lpstr>B Zar</vt:lpstr>
      <vt:lpstr>Calibri</vt:lpstr>
      <vt:lpstr>B Titr</vt:lpstr>
      <vt:lpstr>Wingdings</vt:lpstr>
      <vt:lpstr>DM Sans Bold</vt:lpstr>
      <vt:lpstr>DM Sans</vt:lpstr>
      <vt:lpstr>Kollektif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Modern Business Infographic Presentation</dc:title>
  <dc:creator>Sepehr Ebadi</dc:creator>
  <cp:lastModifiedBy>Sepehr Ebadi</cp:lastModifiedBy>
  <cp:revision>47</cp:revision>
  <dcterms:created xsi:type="dcterms:W3CDTF">2006-08-16T00:00:00Z</dcterms:created>
  <dcterms:modified xsi:type="dcterms:W3CDTF">2024-12-20T21:13:03Z</dcterms:modified>
  <dc:identifier>DAGXGNBFgiw</dc:identifier>
</cp:coreProperties>
</file>